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11"/>
  </p:notesMasterIdLst>
  <p:sldIdLst>
    <p:sldId id="370" r:id="rId2"/>
    <p:sldId id="378" r:id="rId3"/>
    <p:sldId id="379" r:id="rId4"/>
    <p:sldId id="380" r:id="rId5"/>
    <p:sldId id="381" r:id="rId6"/>
    <p:sldId id="377" r:id="rId7"/>
    <p:sldId id="382" r:id="rId8"/>
    <p:sldId id="372" r:id="rId9"/>
    <p:sldId id="373" r:id="rId10"/>
    <p:sldId id="374" r:id="rId11"/>
    <p:sldId id="375" r:id="rId12"/>
    <p:sldId id="376" r:id="rId13"/>
    <p:sldId id="599" r:id="rId14"/>
    <p:sldId id="600" r:id="rId15"/>
    <p:sldId id="601" r:id="rId16"/>
    <p:sldId id="371" r:id="rId17"/>
    <p:sldId id="258" r:id="rId18"/>
    <p:sldId id="321" r:id="rId19"/>
    <p:sldId id="322" r:id="rId20"/>
    <p:sldId id="264" r:id="rId21"/>
    <p:sldId id="287" r:id="rId22"/>
    <p:sldId id="265" r:id="rId23"/>
    <p:sldId id="288" r:id="rId24"/>
    <p:sldId id="266" r:id="rId25"/>
    <p:sldId id="289" r:id="rId26"/>
    <p:sldId id="359" r:id="rId27"/>
    <p:sldId id="369" r:id="rId28"/>
    <p:sldId id="267" r:id="rId29"/>
    <p:sldId id="290" r:id="rId30"/>
    <p:sldId id="323" r:id="rId31"/>
    <p:sldId id="324" r:id="rId32"/>
    <p:sldId id="360" r:id="rId33"/>
    <p:sldId id="365" r:id="rId34"/>
    <p:sldId id="325" r:id="rId35"/>
    <p:sldId id="326" r:id="rId36"/>
    <p:sldId id="327" r:id="rId37"/>
    <p:sldId id="328" r:id="rId38"/>
    <p:sldId id="268" r:id="rId39"/>
    <p:sldId id="291" r:id="rId40"/>
    <p:sldId id="351" r:id="rId41"/>
    <p:sldId id="352" r:id="rId42"/>
    <p:sldId id="353" r:id="rId43"/>
    <p:sldId id="354" r:id="rId44"/>
    <p:sldId id="355" r:id="rId45"/>
    <p:sldId id="364" r:id="rId46"/>
    <p:sldId id="366" r:id="rId47"/>
    <p:sldId id="356" r:id="rId48"/>
    <p:sldId id="357" r:id="rId49"/>
    <p:sldId id="269" r:id="rId50"/>
    <p:sldId id="292" r:id="rId51"/>
    <p:sldId id="270" r:id="rId52"/>
    <p:sldId id="293" r:id="rId53"/>
    <p:sldId id="330" r:id="rId54"/>
    <p:sldId id="358" r:id="rId55"/>
    <p:sldId id="367" r:id="rId56"/>
    <p:sldId id="331" r:id="rId57"/>
    <p:sldId id="332" r:id="rId58"/>
    <p:sldId id="333" r:id="rId59"/>
    <p:sldId id="334" r:id="rId60"/>
    <p:sldId id="335" r:id="rId61"/>
    <p:sldId id="336" r:id="rId62"/>
    <p:sldId id="337" r:id="rId63"/>
    <p:sldId id="338" r:id="rId64"/>
    <p:sldId id="339" r:id="rId65"/>
    <p:sldId id="340" r:id="rId66"/>
    <p:sldId id="345" r:id="rId67"/>
    <p:sldId id="346" r:id="rId68"/>
    <p:sldId id="341" r:id="rId69"/>
    <p:sldId id="348" r:id="rId70"/>
    <p:sldId id="584" r:id="rId71"/>
    <p:sldId id="347" r:id="rId72"/>
    <p:sldId id="349" r:id="rId73"/>
    <p:sldId id="342" r:id="rId74"/>
    <p:sldId id="350" r:id="rId75"/>
    <p:sldId id="368" r:id="rId76"/>
    <p:sldId id="585" r:id="rId77"/>
    <p:sldId id="587" r:id="rId78"/>
    <p:sldId id="588" r:id="rId79"/>
    <p:sldId id="589" r:id="rId80"/>
    <p:sldId id="303" r:id="rId81"/>
    <p:sldId id="590" r:id="rId82"/>
    <p:sldId id="591" r:id="rId83"/>
    <p:sldId id="592" r:id="rId84"/>
    <p:sldId id="598" r:id="rId85"/>
    <p:sldId id="594" r:id="rId86"/>
    <p:sldId id="595" r:id="rId87"/>
    <p:sldId id="596" r:id="rId88"/>
    <p:sldId id="597" r:id="rId89"/>
    <p:sldId id="602" r:id="rId90"/>
    <p:sldId id="272" r:id="rId91"/>
    <p:sldId id="295" r:id="rId92"/>
    <p:sldId id="309" r:id="rId93"/>
    <p:sldId id="308" r:id="rId94"/>
    <p:sldId id="282" r:id="rId95"/>
    <p:sldId id="273" r:id="rId96"/>
    <p:sldId id="306" r:id="rId97"/>
    <p:sldId id="285" r:id="rId98"/>
    <p:sldId id="317" r:id="rId99"/>
    <p:sldId id="320" r:id="rId100"/>
    <p:sldId id="318" r:id="rId101"/>
    <p:sldId id="319" r:id="rId102"/>
    <p:sldId id="286" r:id="rId103"/>
    <p:sldId id="383" r:id="rId104"/>
    <p:sldId id="362" r:id="rId105"/>
    <p:sldId id="363" r:id="rId106"/>
    <p:sldId id="274" r:id="rId107"/>
    <p:sldId id="314" r:id="rId108"/>
    <p:sldId id="315" r:id="rId109"/>
    <p:sldId id="316" r:id="rId1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71DAFF"/>
    <a:srgbClr val="0000FF"/>
    <a:srgbClr val="FFCCFF"/>
    <a:srgbClr val="FFCC99"/>
    <a:srgbClr val="FFCCCC"/>
    <a:srgbClr val="99FF99"/>
    <a:srgbClr val="FFFF66"/>
    <a:srgbClr val="4F2270"/>
    <a:srgbClr val="4B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6ADF914-5144-42DC-AB86-98F7BAC281C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8C8AB1-3810-4206-8B13-6B6F534C7DE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7592FF75-D616-448A-8994-31C05B5BDD57}" type="datetimeFigureOut">
              <a:rPr lang="en-US"/>
              <a:t>8/6/2026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B4B0977-47E0-42C5-BFF2-402D059D55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A58BB87-3E71-471C-9388-EAD22374FB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Klicken Sie hier, um die Master-Textformate zu bearbeiten</a:t>
            </a:r>
          </a:p>
          <a:p>
            <a:pPr lvl="1"/>
            <a:r>
              <a:rPr lang="en-US" noProof="0"/>
              <a:t>Zweite Ebene</a:t>
            </a:r>
          </a:p>
          <a:p>
            <a:pPr lvl="2"/>
            <a:r>
              <a:rPr lang="en-US" noProof="0"/>
              <a:t>Dritte Ebene</a:t>
            </a:r>
          </a:p>
          <a:p>
            <a:pPr lvl="3"/>
            <a:r>
              <a:rPr lang="en-US" noProof="0"/>
              <a:t>Vierte Ebene</a:t>
            </a:r>
          </a:p>
          <a:p>
            <a:pPr lvl="4"/>
            <a:r>
              <a:rPr lang="en-US" noProof="0"/>
              <a:t>Fünfte Ebene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B93F4A-9D14-4076-8371-FA47BDE787C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A63418-B41D-4AF9-BED7-8BC54EA8BF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A7895BE-8D6A-4491-A898-C20CA1989DAE}" type="slidenum">
              <a:rPr lang="en-US" altLang="en-US"/>
              <a:t>‹Nr.›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Bis hier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7895BE-8D6A-4491-A898-C20CA1989DAE}" type="slidenum">
              <a:rPr lang="en-US" altLang="en-US" smtClean="0"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1586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Bis hier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7895BE-8D6A-4491-A898-C20CA1989DAE}" type="slidenum">
              <a:rPr lang="en-US" altLang="en-US" smtClean="0"/>
              <a:t>85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5935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>
            <a:extLst>
              <a:ext uri="{FF2B5EF4-FFF2-40B4-BE49-F238E27FC236}">
                <a16:creationId xmlns:a16="http://schemas.microsoft.com/office/drawing/2014/main" id="{9229BF3B-FF78-4531-9A7C-26951B746539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CAE9FCFB-F268-44F2-B8C6-B2609A144DFD}"/>
              </a:ext>
            </a:extLst>
          </p:cNvPr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>
              <a:extLst>
                <a:ext uri="{FF2B5EF4-FFF2-40B4-BE49-F238E27FC236}">
                  <a16:creationId xmlns:a16="http://schemas.microsoft.com/office/drawing/2014/main" id="{A8000A31-9A30-425E-BD24-48285A8841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7" name="Oval 10">
              <a:extLst>
                <a:ext uri="{FF2B5EF4-FFF2-40B4-BE49-F238E27FC236}">
                  <a16:creationId xmlns:a16="http://schemas.microsoft.com/office/drawing/2014/main" id="{814A277F-49BB-4376-94BD-3651AF4964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8" name="Oval 11">
              <a:extLst>
                <a:ext uri="{FF2B5EF4-FFF2-40B4-BE49-F238E27FC236}">
                  <a16:creationId xmlns:a16="http://schemas.microsoft.com/office/drawing/2014/main" id="{8710D76E-7843-4973-987B-E5AA73B62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9" name="Oval 12">
              <a:extLst>
                <a:ext uri="{FF2B5EF4-FFF2-40B4-BE49-F238E27FC236}">
                  <a16:creationId xmlns:a16="http://schemas.microsoft.com/office/drawing/2014/main" id="{03FB7F45-981D-4FBC-BDD3-F6B898B859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" name="Oval 13">
              <a:extLst>
                <a:ext uri="{FF2B5EF4-FFF2-40B4-BE49-F238E27FC236}">
                  <a16:creationId xmlns:a16="http://schemas.microsoft.com/office/drawing/2014/main" id="{DEDF94BE-71CB-4CBD-88D2-F7DC471A60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1" name="Oval 14">
              <a:extLst>
                <a:ext uri="{FF2B5EF4-FFF2-40B4-BE49-F238E27FC236}">
                  <a16:creationId xmlns:a16="http://schemas.microsoft.com/office/drawing/2014/main" id="{58C94245-B33D-433E-A028-8A7BAD769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2" name="Oval 15">
              <a:extLst>
                <a:ext uri="{FF2B5EF4-FFF2-40B4-BE49-F238E27FC236}">
                  <a16:creationId xmlns:a16="http://schemas.microsoft.com/office/drawing/2014/main" id="{DC210CBE-D036-4EEC-A38C-A37D0DA39E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3" name="Oval 16">
              <a:extLst>
                <a:ext uri="{FF2B5EF4-FFF2-40B4-BE49-F238E27FC236}">
                  <a16:creationId xmlns:a16="http://schemas.microsoft.com/office/drawing/2014/main" id="{4DF46B84-98A0-4F39-80A3-1781E5FEF9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4" name="Oval 17">
              <a:extLst>
                <a:ext uri="{FF2B5EF4-FFF2-40B4-BE49-F238E27FC236}">
                  <a16:creationId xmlns:a16="http://schemas.microsoft.com/office/drawing/2014/main" id="{1E636128-63F6-4E94-B849-67FA85F536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5" name="Oval 18">
              <a:extLst>
                <a:ext uri="{FF2B5EF4-FFF2-40B4-BE49-F238E27FC236}">
                  <a16:creationId xmlns:a16="http://schemas.microsoft.com/office/drawing/2014/main" id="{4F738365-2259-4581-91B8-7BFD63150F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6" name="Oval 19">
              <a:extLst>
                <a:ext uri="{FF2B5EF4-FFF2-40B4-BE49-F238E27FC236}">
                  <a16:creationId xmlns:a16="http://schemas.microsoft.com/office/drawing/2014/main" id="{F95EF907-EEDB-4FD8-A4F8-6852EC3750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7" name="Oval 20">
              <a:extLst>
                <a:ext uri="{FF2B5EF4-FFF2-40B4-BE49-F238E27FC236}">
                  <a16:creationId xmlns:a16="http://schemas.microsoft.com/office/drawing/2014/main" id="{0FCB4953-8E9C-4C99-99E8-527EA1E98B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8" name="Oval 21">
              <a:extLst>
                <a:ext uri="{FF2B5EF4-FFF2-40B4-BE49-F238E27FC236}">
                  <a16:creationId xmlns:a16="http://schemas.microsoft.com/office/drawing/2014/main" id="{855F862D-B477-4C97-9BC1-9D0EBEA544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9" name="Oval 22">
              <a:extLst>
                <a:ext uri="{FF2B5EF4-FFF2-40B4-BE49-F238E27FC236}">
                  <a16:creationId xmlns:a16="http://schemas.microsoft.com/office/drawing/2014/main" id="{015054FA-C645-418C-8BB6-858FAB1AD2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0" name="Oval 23">
              <a:extLst>
                <a:ext uri="{FF2B5EF4-FFF2-40B4-BE49-F238E27FC236}">
                  <a16:creationId xmlns:a16="http://schemas.microsoft.com/office/drawing/2014/main" id="{13613C2C-55F6-4C50-85F3-6177CCE389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1" name="Oval 24">
              <a:extLst>
                <a:ext uri="{FF2B5EF4-FFF2-40B4-BE49-F238E27FC236}">
                  <a16:creationId xmlns:a16="http://schemas.microsoft.com/office/drawing/2014/main" id="{945CBEAC-9029-422F-A7A6-7C337E8FC3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2" name="Oval 25">
              <a:extLst>
                <a:ext uri="{FF2B5EF4-FFF2-40B4-BE49-F238E27FC236}">
                  <a16:creationId xmlns:a16="http://schemas.microsoft.com/office/drawing/2014/main" id="{8FBF0D21-4679-4DDD-BF18-EAA5F5CBC5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3" name="Oval 26">
              <a:extLst>
                <a:ext uri="{FF2B5EF4-FFF2-40B4-BE49-F238E27FC236}">
                  <a16:creationId xmlns:a16="http://schemas.microsoft.com/office/drawing/2014/main" id="{8AF567D4-96F4-423F-9BBA-03E5099979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4" name="Oval 27">
              <a:extLst>
                <a:ext uri="{FF2B5EF4-FFF2-40B4-BE49-F238E27FC236}">
                  <a16:creationId xmlns:a16="http://schemas.microsoft.com/office/drawing/2014/main" id="{5227606F-0B4D-479F-BBD5-D106F2578F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5" name="Oval 28">
              <a:extLst>
                <a:ext uri="{FF2B5EF4-FFF2-40B4-BE49-F238E27FC236}">
                  <a16:creationId xmlns:a16="http://schemas.microsoft.com/office/drawing/2014/main" id="{EA48E178-A508-47BA-90E9-9951732B3D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6" name="Oval 29">
              <a:extLst>
                <a:ext uri="{FF2B5EF4-FFF2-40B4-BE49-F238E27FC236}">
                  <a16:creationId xmlns:a16="http://schemas.microsoft.com/office/drawing/2014/main" id="{FCE283A3-850C-4A87-AD02-4E63E66CB9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7" name="Oval 30">
              <a:extLst>
                <a:ext uri="{FF2B5EF4-FFF2-40B4-BE49-F238E27FC236}">
                  <a16:creationId xmlns:a16="http://schemas.microsoft.com/office/drawing/2014/main" id="{22F58E08-14E3-4EF8-9D32-1C43574C74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8" name="Oval 31">
              <a:extLst>
                <a:ext uri="{FF2B5EF4-FFF2-40B4-BE49-F238E27FC236}">
                  <a16:creationId xmlns:a16="http://schemas.microsoft.com/office/drawing/2014/main" id="{F2403875-1663-4CAB-9698-10E061D250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9" name="Oval 32">
              <a:extLst>
                <a:ext uri="{FF2B5EF4-FFF2-40B4-BE49-F238E27FC236}">
                  <a16:creationId xmlns:a16="http://schemas.microsoft.com/office/drawing/2014/main" id="{4FAC8E1A-0C2A-4294-AE6B-51DD3D625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0" name="Oval 33">
              <a:extLst>
                <a:ext uri="{FF2B5EF4-FFF2-40B4-BE49-F238E27FC236}">
                  <a16:creationId xmlns:a16="http://schemas.microsoft.com/office/drawing/2014/main" id="{87FD690C-BB68-4357-9ACC-6956FE3C74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1" name="Oval 34">
              <a:extLst>
                <a:ext uri="{FF2B5EF4-FFF2-40B4-BE49-F238E27FC236}">
                  <a16:creationId xmlns:a16="http://schemas.microsoft.com/office/drawing/2014/main" id="{AFFDFC76-97E7-4CBD-B8AE-F51F6C99FD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2" name="Oval 35">
              <a:extLst>
                <a:ext uri="{FF2B5EF4-FFF2-40B4-BE49-F238E27FC236}">
                  <a16:creationId xmlns:a16="http://schemas.microsoft.com/office/drawing/2014/main" id="{739DE348-B97E-4331-9357-58F5F98D53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3" name="Oval 36">
              <a:extLst>
                <a:ext uri="{FF2B5EF4-FFF2-40B4-BE49-F238E27FC236}">
                  <a16:creationId xmlns:a16="http://schemas.microsoft.com/office/drawing/2014/main" id="{983D1B7C-8572-428D-A836-D6FEBABE63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4" name="Oval 37">
              <a:extLst>
                <a:ext uri="{FF2B5EF4-FFF2-40B4-BE49-F238E27FC236}">
                  <a16:creationId xmlns:a16="http://schemas.microsoft.com/office/drawing/2014/main" id="{FA248AC1-21A1-4512-BA4B-AE0408AFA9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5" name="Oval 38">
              <a:extLst>
                <a:ext uri="{FF2B5EF4-FFF2-40B4-BE49-F238E27FC236}">
                  <a16:creationId xmlns:a16="http://schemas.microsoft.com/office/drawing/2014/main" id="{42CC1080-AAE4-4E3E-A208-84DD381E96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6" name="Oval 39">
              <a:extLst>
                <a:ext uri="{FF2B5EF4-FFF2-40B4-BE49-F238E27FC236}">
                  <a16:creationId xmlns:a16="http://schemas.microsoft.com/office/drawing/2014/main" id="{61EE4665-A8BA-45D3-AB89-DDD7754DF7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</p:grpSp>
      <p:sp>
        <p:nvSpPr>
          <p:cNvPr id="37" name="Line 40">
            <a:extLst>
              <a:ext uri="{FF2B5EF4-FFF2-40B4-BE49-F238E27FC236}">
                <a16:creationId xmlns:a16="http://schemas.microsoft.com/office/drawing/2014/main" id="{065569F7-B0DD-4A92-A383-B799C132F5AD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8" name="Rectangle 5">
            <a:extLst>
              <a:ext uri="{FF2B5EF4-FFF2-40B4-BE49-F238E27FC236}">
                <a16:creationId xmlns:a16="http://schemas.microsoft.com/office/drawing/2014/main" id="{48898C53-5929-4661-BD17-AF69C3742D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>
            <a:extLst>
              <a:ext uri="{FF2B5EF4-FFF2-40B4-BE49-F238E27FC236}">
                <a16:creationId xmlns:a16="http://schemas.microsoft.com/office/drawing/2014/main" id="{5F87F2FC-5513-4800-A237-4B6EE0CEEC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" name="Rectangle 7">
            <a:extLst>
              <a:ext uri="{FF2B5EF4-FFF2-40B4-BE49-F238E27FC236}">
                <a16:creationId xmlns:a16="http://schemas.microsoft.com/office/drawing/2014/main" id="{D8739805-7048-479A-9B19-3AD6A4848D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F3EFF-1FE8-4731-82AA-DCC6F22450C8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0133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5D1BD38-AA63-443E-B5C1-8C3096A530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AF6E6E5-CB32-429D-B264-16693CB2E6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6C84EF20-66CA-4C04-8C77-A1E838DF02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C9F669-770C-42AF-951F-E4B0BF642A44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7319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02EC6C8-DC50-4E92-B251-FBD3CE37F7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2BC8FFB-1056-4209-836A-DC97FF199B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A223C04C-A3AF-4ABF-BA3C-9C49017710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1B435-1189-47FA-B7BB-E636699F8E1A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194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470A7BB-0276-40DD-B713-1449B5C3F3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76759C0-D04D-4090-AD83-D80399BD32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5CD7DA75-0737-4F09-88DC-B87718147C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06717-B200-49AA-A3F9-A66015D3EA30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5244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315E708-583F-4D26-A6B8-3D2D4246F7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E06B5F9-7362-494A-BE28-6E77F14768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51684EC1-EF15-4968-853F-EE5979A15A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16BB9-710B-4053-BCD3-C999F038EB99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2810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614159-BEE4-4F1D-B9B9-076FEA7F88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2228882-647D-47EB-A9B4-C4D18C8151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B8AD772F-19A4-46EF-942A-0794C6463A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1F970-EBC4-4B96-A08A-CB7770D3C270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1309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042C64A-7081-4EFC-BEC2-F70E34A4EE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330DA7FC-37F0-4E31-9B2A-5EE8E77CB9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DAF0DFFB-D8B1-419C-8589-83225F0873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603AD-BEDB-4D51-AA0D-F42FDEEC4B39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4252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6E279C2-5C04-4A28-A2DC-BD9C0AB7C5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267C2A9-5153-4BED-B69A-1A23D0D184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21E069BC-88B6-4DA0-B9D8-55323B075C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90049-9CEF-4323-B9E9-4CFF96C8AF49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220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2D415AC4-55FA-4E1C-B31D-95854CBA73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8E8C808A-0C28-49A7-AE31-F1638BBC9C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F5663809-B0D4-446A-8B4D-D40A0692A0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D5967-D305-4D5A-99BA-BCEC8EFAB816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6576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47D0E1-7A81-493F-98D9-1FC0606433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95F0EAE-8F13-4D77-8EC3-9AEEF69DC5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CDDD76B1-DE27-454A-8246-1DCB7F8C58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D0A63-0C87-4D14-8625-20325E6A86B0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4608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3EEE618-8D59-4079-A420-4939216963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AC85B80-4584-44B6-9BFA-9B0A96F100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82EE80C6-50BE-47A4-BAA5-BAD583426C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FDF02-DEC4-4F23-A5FF-EAE192024780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3054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>
            <a:extLst>
              <a:ext uri="{FF2B5EF4-FFF2-40B4-BE49-F238E27FC236}">
                <a16:creationId xmlns:a16="http://schemas.microsoft.com/office/drawing/2014/main" id="{1CBE70A6-2651-4B22-8AE1-33C56A12A755}"/>
              </a:ext>
            </a:extLst>
          </p:cNvPr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E548A2B-D4ED-43FE-A762-0476DED504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Master-Titelformatvorlage zu bearbeiten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443B5BE-52E9-4219-A5C1-B56072985E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Master-Textformate zu bearbeiten</a:t>
            </a:r>
          </a:p>
          <a:p>
            <a:pPr lvl="1"/>
            <a:r>
              <a:rPr lang="en-US" altLang="en-US"/>
              <a:t>Zweite Ebene</a:t>
            </a:r>
          </a:p>
          <a:p>
            <a:pPr lvl="2"/>
            <a:r>
              <a:rPr lang="en-US" altLang="en-US"/>
              <a:t>Dritte Ebene</a:t>
            </a:r>
          </a:p>
          <a:p>
            <a:pPr lvl="3"/>
            <a:r>
              <a:rPr lang="en-US" altLang="en-US"/>
              <a:t>Vierte Ebene</a:t>
            </a:r>
          </a:p>
          <a:p>
            <a:pPr lvl="4"/>
            <a:r>
              <a:rPr lang="en-US" altLang="en-US"/>
              <a:t>Fünfte Ebene</a:t>
            </a:r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E01838EA-D6D7-46D1-865E-0B464DE9E80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E16249E1-4C27-4536-9B84-B86EE8A53CB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BA62A278-6F61-485A-AAA3-5289882AEF1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9C5F0A8D-5468-46B8-9A08-014BBB6B22F1}" type="slidenum">
              <a:rPr lang="en-US" altLang="en-US"/>
              <a:t>‹Nr.›</a:t>
            </a:fld>
            <a:endParaRPr lang="en-US" altLang="en-US"/>
          </a:p>
        </p:txBody>
      </p:sp>
      <p:grpSp>
        <p:nvGrpSpPr>
          <p:cNvPr id="1032" name="Group 8">
            <a:extLst>
              <a:ext uri="{FF2B5EF4-FFF2-40B4-BE49-F238E27FC236}">
                <a16:creationId xmlns:a16="http://schemas.microsoft.com/office/drawing/2014/main" id="{3EDD5A6D-C0F5-410D-A242-C92BAE67357B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>
              <a:extLst>
                <a:ext uri="{FF2B5EF4-FFF2-40B4-BE49-F238E27FC236}">
                  <a16:creationId xmlns:a16="http://schemas.microsoft.com/office/drawing/2014/main" id="{CFFF3DB0-4DCE-4AE2-9C4A-1A9FE84E3E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4" name="Oval 10">
              <a:extLst>
                <a:ext uri="{FF2B5EF4-FFF2-40B4-BE49-F238E27FC236}">
                  <a16:creationId xmlns:a16="http://schemas.microsoft.com/office/drawing/2014/main" id="{7331BFAF-0D05-4082-A90A-167E3464DD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5" name="Oval 11">
              <a:extLst>
                <a:ext uri="{FF2B5EF4-FFF2-40B4-BE49-F238E27FC236}">
                  <a16:creationId xmlns:a16="http://schemas.microsoft.com/office/drawing/2014/main" id="{A95662F2-C6EC-4AE3-8C25-00A2340955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960"/>
              <a:ext cx="78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6" name="Oval 12">
              <a:extLst>
                <a:ext uri="{FF2B5EF4-FFF2-40B4-BE49-F238E27FC236}">
                  <a16:creationId xmlns:a16="http://schemas.microsoft.com/office/drawing/2014/main" id="{3EF09EF1-875D-4D53-AC16-1FF08FFB48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072"/>
              <a:ext cx="80" cy="7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7" name="Oval 13">
              <a:extLst>
                <a:ext uri="{FF2B5EF4-FFF2-40B4-BE49-F238E27FC236}">
                  <a16:creationId xmlns:a16="http://schemas.microsoft.com/office/drawing/2014/main" id="{6521375B-4146-4DE0-B31E-329F4C9FE1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072"/>
              <a:ext cx="79" cy="7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8" name="Oval 14">
              <a:extLst>
                <a:ext uri="{FF2B5EF4-FFF2-40B4-BE49-F238E27FC236}">
                  <a16:creationId xmlns:a16="http://schemas.microsoft.com/office/drawing/2014/main" id="{026BDDB0-5AC4-4603-AC12-144D8B23C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072"/>
              <a:ext cx="78" cy="7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9" name="Oval 15">
              <a:extLst>
                <a:ext uri="{FF2B5EF4-FFF2-40B4-BE49-F238E27FC236}">
                  <a16:creationId xmlns:a16="http://schemas.microsoft.com/office/drawing/2014/main" id="{297E50DF-8236-421A-BCC3-FAF34C7C6F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072"/>
              <a:ext cx="78" cy="7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0" name="Oval 16">
              <a:extLst>
                <a:ext uri="{FF2B5EF4-FFF2-40B4-BE49-F238E27FC236}">
                  <a16:creationId xmlns:a16="http://schemas.microsoft.com/office/drawing/2014/main" id="{1A65EAA8-9CBA-4FF5-9E0E-F2CF1D7B1F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184"/>
              <a:ext cx="80" cy="7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1" name="Oval 17">
              <a:extLst>
                <a:ext uri="{FF2B5EF4-FFF2-40B4-BE49-F238E27FC236}">
                  <a16:creationId xmlns:a16="http://schemas.microsoft.com/office/drawing/2014/main" id="{4B2E875C-FCEA-4FB7-9D35-6D974B67AE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184"/>
              <a:ext cx="79" cy="7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2" name="Oval 18">
              <a:extLst>
                <a:ext uri="{FF2B5EF4-FFF2-40B4-BE49-F238E27FC236}">
                  <a16:creationId xmlns:a16="http://schemas.microsoft.com/office/drawing/2014/main" id="{634DB1AC-C4C0-4A75-8ED7-DB5C072BF4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184"/>
              <a:ext cx="78" cy="7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3" name="Oval 19">
              <a:extLst>
                <a:ext uri="{FF2B5EF4-FFF2-40B4-BE49-F238E27FC236}">
                  <a16:creationId xmlns:a16="http://schemas.microsoft.com/office/drawing/2014/main" id="{0FAE8A32-D08A-48C6-9837-277BFE8B3D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184"/>
              <a:ext cx="78" cy="7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4" name="Oval 20">
              <a:extLst>
                <a:ext uri="{FF2B5EF4-FFF2-40B4-BE49-F238E27FC236}">
                  <a16:creationId xmlns:a16="http://schemas.microsoft.com/office/drawing/2014/main" id="{BF1DC4E7-BD28-4833-93DB-4DB3B687F3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184"/>
              <a:ext cx="80" cy="7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5" name="Oval 21">
              <a:extLst>
                <a:ext uri="{FF2B5EF4-FFF2-40B4-BE49-F238E27FC236}">
                  <a16:creationId xmlns:a16="http://schemas.microsoft.com/office/drawing/2014/main" id="{5095E908-367D-4AC7-B719-EE672DCC45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6" name="Oval 22">
              <a:extLst>
                <a:ext uri="{FF2B5EF4-FFF2-40B4-BE49-F238E27FC236}">
                  <a16:creationId xmlns:a16="http://schemas.microsoft.com/office/drawing/2014/main" id="{C75359CB-597F-4C2E-BC7A-66F086DF1A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7" name="Oval 23">
              <a:extLst>
                <a:ext uri="{FF2B5EF4-FFF2-40B4-BE49-F238E27FC236}">
                  <a16:creationId xmlns:a16="http://schemas.microsoft.com/office/drawing/2014/main" id="{1392DEB5-29FF-4FCC-9F45-A32F41BDA1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296"/>
              <a:ext cx="78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8" name="Oval 24">
              <a:extLst>
                <a:ext uri="{FF2B5EF4-FFF2-40B4-BE49-F238E27FC236}">
                  <a16:creationId xmlns:a16="http://schemas.microsoft.com/office/drawing/2014/main" id="{380BC2EA-1F95-4747-9C9D-4A85A63BBE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296"/>
              <a:ext cx="78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9" name="Oval 25">
              <a:extLst>
                <a:ext uri="{FF2B5EF4-FFF2-40B4-BE49-F238E27FC236}">
                  <a16:creationId xmlns:a16="http://schemas.microsoft.com/office/drawing/2014/main" id="{319520BB-DA86-4D3F-9B0A-6A88DCBA4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0" name="Oval 26">
              <a:extLst>
                <a:ext uri="{FF2B5EF4-FFF2-40B4-BE49-F238E27FC236}">
                  <a16:creationId xmlns:a16="http://schemas.microsoft.com/office/drawing/2014/main" id="{8A3D083F-4930-4470-B6E3-5AFF021173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1" name="Oval 27">
              <a:extLst>
                <a:ext uri="{FF2B5EF4-FFF2-40B4-BE49-F238E27FC236}">
                  <a16:creationId xmlns:a16="http://schemas.microsoft.com/office/drawing/2014/main" id="{DDB5307A-02C8-49E5-8221-79F2F9C88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408"/>
              <a:ext cx="78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2" name="Oval 28">
              <a:extLst>
                <a:ext uri="{FF2B5EF4-FFF2-40B4-BE49-F238E27FC236}">
                  <a16:creationId xmlns:a16="http://schemas.microsoft.com/office/drawing/2014/main" id="{133B32CA-6DF5-4F8F-9ED7-5D8D6804EA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408"/>
              <a:ext cx="78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3" name="Oval 29">
              <a:extLst>
                <a:ext uri="{FF2B5EF4-FFF2-40B4-BE49-F238E27FC236}">
                  <a16:creationId xmlns:a16="http://schemas.microsoft.com/office/drawing/2014/main" id="{9AE85E4A-BA98-458A-8887-E259D24C00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4" name="Oval 30">
              <a:extLst>
                <a:ext uri="{FF2B5EF4-FFF2-40B4-BE49-F238E27FC236}">
                  <a16:creationId xmlns:a16="http://schemas.microsoft.com/office/drawing/2014/main" id="{51A7C5AD-31BB-421A-8EDD-25664C5B8D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5" name="Oval 31">
              <a:extLst>
                <a:ext uri="{FF2B5EF4-FFF2-40B4-BE49-F238E27FC236}">
                  <a16:creationId xmlns:a16="http://schemas.microsoft.com/office/drawing/2014/main" id="{AFC446FA-CE59-4005-8222-8DCBF74CF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6" name="Oval 32">
              <a:extLst>
                <a:ext uri="{FF2B5EF4-FFF2-40B4-BE49-F238E27FC236}">
                  <a16:creationId xmlns:a16="http://schemas.microsoft.com/office/drawing/2014/main" id="{B55BCDD1-14FF-42B6-B429-50E19C3664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520"/>
              <a:ext cx="78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7" name="Oval 33">
              <a:extLst>
                <a:ext uri="{FF2B5EF4-FFF2-40B4-BE49-F238E27FC236}">
                  <a16:creationId xmlns:a16="http://schemas.microsoft.com/office/drawing/2014/main" id="{B22B501D-E47D-4788-9011-0D9EE61AFF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520"/>
              <a:ext cx="78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8" name="Oval 34">
              <a:extLst>
                <a:ext uri="{FF2B5EF4-FFF2-40B4-BE49-F238E27FC236}">
                  <a16:creationId xmlns:a16="http://schemas.microsoft.com/office/drawing/2014/main" id="{D24E7D19-3802-4E38-8BBF-A0F299CD8F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632"/>
              <a:ext cx="80" cy="7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9" name="Oval 35">
              <a:extLst>
                <a:ext uri="{FF2B5EF4-FFF2-40B4-BE49-F238E27FC236}">
                  <a16:creationId xmlns:a16="http://schemas.microsoft.com/office/drawing/2014/main" id="{736D8FF3-8CAF-4841-AFAF-52BDC1C385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632"/>
              <a:ext cx="79" cy="7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60" name="Oval 36">
              <a:extLst>
                <a:ext uri="{FF2B5EF4-FFF2-40B4-BE49-F238E27FC236}">
                  <a16:creationId xmlns:a16="http://schemas.microsoft.com/office/drawing/2014/main" id="{E3C7B4C8-AE2B-40E5-BDFC-2B276E782F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632"/>
              <a:ext cx="78" cy="7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61" name="Oval 37">
              <a:extLst>
                <a:ext uri="{FF2B5EF4-FFF2-40B4-BE49-F238E27FC236}">
                  <a16:creationId xmlns:a16="http://schemas.microsoft.com/office/drawing/2014/main" id="{36FA1727-7138-4761-BA65-7A3D75FF16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632"/>
              <a:ext cx="78" cy="7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62" name="Oval 38">
              <a:extLst>
                <a:ext uri="{FF2B5EF4-FFF2-40B4-BE49-F238E27FC236}">
                  <a16:creationId xmlns:a16="http://schemas.microsoft.com/office/drawing/2014/main" id="{66B2FEC2-2853-4519-9164-44ED96AA30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63" name="Oval 39">
              <a:extLst>
                <a:ext uri="{FF2B5EF4-FFF2-40B4-BE49-F238E27FC236}">
                  <a16:creationId xmlns:a16="http://schemas.microsoft.com/office/drawing/2014/main" id="{FC4D421F-CA61-4034-AC7B-23125037F3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744"/>
              <a:ext cx="78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331E4A-74E4-4AE5-92A5-EF4503F33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pPr>
              <a:defRPr/>
            </a:pPr>
            <a:fld id="{7C1F3EFF-1FE8-4731-82AA-DCC6F22450C8}" type="slidenum">
              <a:rPr lang="en-US" altLang="en-US" smtClean="0"/>
              <a:t>1</a:t>
            </a:fld>
            <a:endParaRPr lang="en-US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8888EC-51EB-424C-B0B5-D141893D1706}"/>
              </a:ext>
            </a:extLst>
          </p:cNvPr>
          <p:cNvSpPr txBox="1"/>
          <p:nvPr/>
        </p:nvSpPr>
        <p:spPr>
          <a:xfrm>
            <a:off x="590548" y="1676400"/>
            <a:ext cx="7962901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de-DE" sz="1200" i="1" dirty="0">
                <a:solidFill>
                  <a:srgbClr val="0000FF"/>
                </a:solidFill>
              </a:rPr>
              <a:t>Was ist, kurz gesagt, eine Hornhautektasie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7" name="Text Box 55">
            <a:extLst>
              <a:ext uri="{FF2B5EF4-FFF2-40B4-BE49-F238E27FC236}">
                <a16:creationId xmlns:a16="http://schemas.microsoft.com/office/drawing/2014/main" id="{D3123086-2997-47B6-9A2F-40CA51150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8" name="Rectangle 56">
            <a:extLst>
              <a:ext uri="{FF2B5EF4-FFF2-40B4-BE49-F238E27FC236}">
                <a16:creationId xmlns:a16="http://schemas.microsoft.com/office/drawing/2014/main" id="{8D42BCEC-3C7E-4B4C-9A01-EEB18DA6D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518613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5" name="Group 3">
            <a:extLst>
              <a:ext uri="{FF2B5EF4-FFF2-40B4-BE49-F238E27FC236}">
                <a16:creationId xmlns:a16="http://schemas.microsoft.com/office/drawing/2014/main" id="{F0F53308-1FBF-4226-931F-421263919D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3180902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charset="0"/>
                        </a:rPr>
                        <a:t>Nach einer keratorefraktiven Operation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die Hornhaut dünner?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Unten,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Global, insbesondere im unteren Bereich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Unterer Randstreifen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tritt eine Ausbuchtung auf?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Eisenlinie?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er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151" name="Rectangle 56">
            <a:extLst>
              <a:ext uri="{FF2B5EF4-FFF2-40B4-BE49-F238E27FC236}">
                <a16:creationId xmlns:a16="http://schemas.microsoft.com/office/drawing/2014/main" id="{D4689CFB-976D-4288-9D68-7E601476FE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4152" name="Slide Number Placeholder 1">
            <a:extLst>
              <a:ext uri="{FF2B5EF4-FFF2-40B4-BE49-F238E27FC236}">
                <a16:creationId xmlns:a16="http://schemas.microsoft.com/office/drawing/2014/main" id="{2CE4ED1F-B7F8-42CE-870D-8822F6496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4E506ED-37A2-4DFF-A0B4-434EA5FE5FEC}" type="slidenum">
              <a:rPr lang="en-US" altLang="en-US" sz="1000" smtClean="0"/>
              <a:t>10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5EC98CB7-39C6-4C1C-92AB-04496D19D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0591E2-1192-4697-92B9-F9573B971E07}"/>
              </a:ext>
            </a:extLst>
          </p:cNvPr>
          <p:cNvSpPr txBox="1"/>
          <p:nvPr/>
        </p:nvSpPr>
        <p:spPr>
          <a:xfrm>
            <a:off x="2590800" y="2286000"/>
            <a:ext cx="6380921" cy="9489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Bevor wir uns näher mit diesen drei befassen, wäre es fahrlässig, nicht zumindest eine </a:t>
            </a:r>
            <a:r>
              <a:rPr lang="en-US" sz="1200" b="1" dirty="0" err="1">
                <a:solidFill>
                  <a:srgbClr val="0000FF"/>
                </a:solidFill>
              </a:rPr>
              <a:t>vierte</a:t>
            </a:r>
            <a:r>
              <a:rPr lang="en-US" sz="1200" b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Kategorie</a:t>
            </a:r>
            <a:r>
              <a:rPr lang="en-US" sz="1200" i="1" dirty="0">
                <a:solidFill>
                  <a:srgbClr val="0000FF"/>
                </a:solidFill>
              </a:rPr>
              <a:t> von Ektasien zu erwähnen, die in mehreren Bänden des </a:t>
            </a:r>
            <a:r>
              <a:rPr lang="en-US" sz="1200" dirty="0">
                <a:solidFill>
                  <a:srgbClr val="0000FF"/>
                </a:solidFill>
              </a:rPr>
              <a:t>BCSC</a:t>
            </a:r>
            <a:r>
              <a:rPr lang="en-US" sz="1200" i="1" dirty="0">
                <a:solidFill>
                  <a:srgbClr val="0000FF"/>
                </a:solidFill>
              </a:rPr>
              <a:t> behandelt wird – fahrlässig aufgrund ihrer Bedeutung als klinische Entität (sowohl hinsichtlich ihrer Häufigkeit als auch ihrer Auswirkungen auf das Sehvermögen). Was ist das?</a:t>
            </a:r>
            <a:endParaRPr lang="en-US" sz="1600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Iatrogene Ektasie nach  keratorefraktiver Chirurgie</a:t>
            </a:r>
          </a:p>
        </p:txBody>
      </p:sp>
      <p:sp>
        <p:nvSpPr>
          <p:cNvPr id="4" name="Arrow: Bent 3">
            <a:extLst>
              <a:ext uri="{FF2B5EF4-FFF2-40B4-BE49-F238E27FC236}">
                <a16:creationId xmlns:a16="http://schemas.microsoft.com/office/drawing/2014/main" id="{BE820A5D-5320-4C17-B3D9-9D5871750D8F}"/>
              </a:ext>
            </a:extLst>
          </p:cNvPr>
          <p:cNvSpPr/>
          <p:nvPr/>
        </p:nvSpPr>
        <p:spPr>
          <a:xfrm rot="16200000">
            <a:off x="1583635" y="2209800"/>
            <a:ext cx="1066800" cy="9144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237FA8-3D79-418D-99E2-54AD9933A97A}"/>
              </a:ext>
            </a:extLst>
          </p:cNvPr>
          <p:cNvSpPr txBox="1"/>
          <p:nvPr/>
        </p:nvSpPr>
        <p:spPr>
          <a:xfrm>
            <a:off x="1715640" y="1632466"/>
            <a:ext cx="341760" cy="40011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425001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val 45">
            <a:extLst>
              <a:ext uri="{FF2B5EF4-FFF2-40B4-BE49-F238E27FC236}">
                <a16:creationId xmlns:a16="http://schemas.microsoft.com/office/drawing/2014/main" id="{19C9528C-8A20-4623-8464-29048E806F98}"/>
              </a:ext>
            </a:extLst>
          </p:cNvPr>
          <p:cNvSpPr/>
          <p:nvPr/>
        </p:nvSpPr>
        <p:spPr>
          <a:xfrm>
            <a:off x="1050925" y="2057400"/>
            <a:ext cx="2743200" cy="2667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4819" name="TextBox 7">
            <a:extLst>
              <a:ext uri="{FF2B5EF4-FFF2-40B4-BE49-F238E27FC236}">
                <a16:creationId xmlns:a16="http://schemas.microsoft.com/office/drawing/2014/main" id="{1A1AC38B-4978-46E7-AEB7-51D4B3015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5363" y="5334000"/>
            <a:ext cx="3254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/>
              <a:t>?</a:t>
            </a:r>
          </a:p>
        </p:txBody>
      </p:sp>
      <p:sp>
        <p:nvSpPr>
          <p:cNvPr id="34820" name="TextBox 8">
            <a:extLst>
              <a:ext uri="{FF2B5EF4-FFF2-40B4-BE49-F238E27FC236}">
                <a16:creationId xmlns:a16="http://schemas.microsoft.com/office/drawing/2014/main" id="{887E9C4D-C5CA-4518-9DB5-99B44CF907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0163" y="5334000"/>
            <a:ext cx="3254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/>
              <a:t>?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991B999-95C9-43E5-9130-877253F94ED8}"/>
              </a:ext>
            </a:extLst>
          </p:cNvPr>
          <p:cNvSpPr/>
          <p:nvPr/>
        </p:nvSpPr>
        <p:spPr>
          <a:xfrm rot="16200000">
            <a:off x="1409700" y="2743201"/>
            <a:ext cx="898525" cy="12954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AE8CF4A-D044-4DDE-8562-CC025748A5B6}"/>
              </a:ext>
            </a:extLst>
          </p:cNvPr>
          <p:cNvSpPr/>
          <p:nvPr/>
        </p:nvSpPr>
        <p:spPr>
          <a:xfrm rot="16200000">
            <a:off x="2560637" y="2743201"/>
            <a:ext cx="898525" cy="12954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B722747-658B-4BE9-98CF-4E096A42FB7C}"/>
              </a:ext>
            </a:extLst>
          </p:cNvPr>
          <p:cNvSpPr/>
          <p:nvPr/>
        </p:nvSpPr>
        <p:spPr>
          <a:xfrm>
            <a:off x="1477963" y="3151188"/>
            <a:ext cx="952500" cy="47942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3C73A01-3757-4D59-A213-DDC043515564}"/>
              </a:ext>
            </a:extLst>
          </p:cNvPr>
          <p:cNvSpPr/>
          <p:nvPr/>
        </p:nvSpPr>
        <p:spPr>
          <a:xfrm>
            <a:off x="2430463" y="3151188"/>
            <a:ext cx="952500" cy="47942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9344F9E-5BB4-4A8A-B0F5-6F0CF144BD49}"/>
              </a:ext>
            </a:extLst>
          </p:cNvPr>
          <p:cNvSpPr/>
          <p:nvPr/>
        </p:nvSpPr>
        <p:spPr>
          <a:xfrm>
            <a:off x="5184775" y="2057400"/>
            <a:ext cx="2743200" cy="2667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4826" name="AutoShape 23">
            <a:extLst>
              <a:ext uri="{FF2B5EF4-FFF2-40B4-BE49-F238E27FC236}">
                <a16:creationId xmlns:a16="http://schemas.microsoft.com/office/drawing/2014/main" id="{841480AE-2729-4E76-8CAE-499BB9B0D776}"/>
              </a:ext>
            </a:extLst>
          </p:cNvPr>
          <p:cNvSpPr>
            <a:spLocks noChangeArrowheads="1"/>
          </p:cNvSpPr>
          <p:nvPr/>
        </p:nvSpPr>
        <p:spPr bwMode="auto">
          <a:xfrm rot="2291041">
            <a:off x="5378450" y="2997200"/>
            <a:ext cx="925513" cy="1219200"/>
          </a:xfrm>
          <a:prstGeom prst="moon">
            <a:avLst>
              <a:gd name="adj" fmla="val 55986"/>
            </a:avLst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4827" name="AutoShape 24">
            <a:extLst>
              <a:ext uri="{FF2B5EF4-FFF2-40B4-BE49-F238E27FC236}">
                <a16:creationId xmlns:a16="http://schemas.microsoft.com/office/drawing/2014/main" id="{1DE98DFE-EBE2-4CA2-B2B8-322E41EDE189}"/>
              </a:ext>
            </a:extLst>
          </p:cNvPr>
          <p:cNvSpPr>
            <a:spLocks noChangeArrowheads="1"/>
          </p:cNvSpPr>
          <p:nvPr/>
        </p:nvSpPr>
        <p:spPr bwMode="auto">
          <a:xfrm rot="8297364">
            <a:off x="6796088" y="2986088"/>
            <a:ext cx="947737" cy="1133475"/>
          </a:xfrm>
          <a:prstGeom prst="moon">
            <a:avLst>
              <a:gd name="adj" fmla="val 57181"/>
            </a:avLst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4828" name="AutoShape 30">
            <a:extLst>
              <a:ext uri="{FF2B5EF4-FFF2-40B4-BE49-F238E27FC236}">
                <a16:creationId xmlns:a16="http://schemas.microsoft.com/office/drawing/2014/main" id="{04D258CB-178F-4999-943B-E345B8FA7819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057900" y="3276600"/>
            <a:ext cx="914400" cy="1981200"/>
          </a:xfrm>
          <a:prstGeom prst="moon">
            <a:avLst>
              <a:gd name="adj" fmla="val 57181"/>
            </a:avLst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4829" name="AutoShape 23">
            <a:extLst>
              <a:ext uri="{FF2B5EF4-FFF2-40B4-BE49-F238E27FC236}">
                <a16:creationId xmlns:a16="http://schemas.microsoft.com/office/drawing/2014/main" id="{4B1016BF-2DFF-412C-9D7C-306E65566699}"/>
              </a:ext>
            </a:extLst>
          </p:cNvPr>
          <p:cNvSpPr>
            <a:spLocks noChangeArrowheads="1"/>
          </p:cNvSpPr>
          <p:nvPr/>
        </p:nvSpPr>
        <p:spPr bwMode="auto">
          <a:xfrm rot="2629651">
            <a:off x="5473700" y="3009900"/>
            <a:ext cx="790575" cy="1169988"/>
          </a:xfrm>
          <a:prstGeom prst="moon">
            <a:avLst>
              <a:gd name="adj" fmla="val 36116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4830" name="AutoShape 24">
            <a:extLst>
              <a:ext uri="{FF2B5EF4-FFF2-40B4-BE49-F238E27FC236}">
                <a16:creationId xmlns:a16="http://schemas.microsoft.com/office/drawing/2014/main" id="{02D91038-9426-46CA-9DD0-140D08B419C9}"/>
              </a:ext>
            </a:extLst>
          </p:cNvPr>
          <p:cNvSpPr>
            <a:spLocks noChangeArrowheads="1"/>
          </p:cNvSpPr>
          <p:nvPr/>
        </p:nvSpPr>
        <p:spPr bwMode="auto">
          <a:xfrm rot="8297364">
            <a:off x="6823075" y="3048000"/>
            <a:ext cx="762000" cy="1133475"/>
          </a:xfrm>
          <a:prstGeom prst="moon">
            <a:avLst>
              <a:gd name="adj" fmla="val 40236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4831" name="AutoShape 30">
            <a:extLst>
              <a:ext uri="{FF2B5EF4-FFF2-40B4-BE49-F238E27FC236}">
                <a16:creationId xmlns:a16="http://schemas.microsoft.com/office/drawing/2014/main" id="{7C71FAB6-E5EE-46C2-B3C8-0ECECE57CBFE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137275" y="3200400"/>
            <a:ext cx="762000" cy="1981200"/>
          </a:xfrm>
          <a:prstGeom prst="moon">
            <a:avLst>
              <a:gd name="adj" fmla="val 33898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7" name="Text Box 55">
            <a:extLst>
              <a:ext uri="{FF2B5EF4-FFF2-40B4-BE49-F238E27FC236}">
                <a16:creationId xmlns:a16="http://schemas.microsoft.com/office/drawing/2014/main" id="{C049A7F9-CAC2-498C-992F-5725A60B85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450FE0-1E76-4CD4-9C06-90EE130803FC}"/>
              </a:ext>
            </a:extLst>
          </p:cNvPr>
          <p:cNvSpPr txBox="1"/>
          <p:nvPr/>
        </p:nvSpPr>
        <p:spPr>
          <a:xfrm>
            <a:off x="3633280" y="5955268"/>
            <a:ext cx="1877438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/>
              <a:t>Was ist das?</a:t>
            </a:r>
          </a:p>
        </p:txBody>
      </p:sp>
      <p:sp>
        <p:nvSpPr>
          <p:cNvPr id="19" name="Rectangle 63">
            <a:extLst>
              <a:ext uri="{FF2B5EF4-FFF2-40B4-BE49-F238E27FC236}">
                <a16:creationId xmlns:a16="http://schemas.microsoft.com/office/drawing/2014/main" id="{2ACBFC1B-CD0A-40F2-94E3-DF3E374EDA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F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6">
            <a:extLst>
              <a:ext uri="{FF2B5EF4-FFF2-40B4-BE49-F238E27FC236}">
                <a16:creationId xmlns:a16="http://schemas.microsoft.com/office/drawing/2014/main" id="{8FD24BEA-E702-48CA-8E0F-D7E481330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2" y="5334000"/>
            <a:ext cx="3265487" cy="210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 err="1"/>
              <a:t>Pellucidale</a:t>
            </a:r>
            <a:r>
              <a:rPr lang="en-US" altLang="en-US" sz="1200" b="1" dirty="0"/>
              <a:t> marginale Degeneration</a:t>
            </a:r>
          </a:p>
        </p:txBody>
      </p:sp>
      <p:sp>
        <p:nvSpPr>
          <p:cNvPr id="35843" name="TextBox 5">
            <a:extLst>
              <a:ext uri="{FF2B5EF4-FFF2-40B4-BE49-F238E27FC236}">
                <a16:creationId xmlns:a16="http://schemas.microsoft.com/office/drawing/2014/main" id="{EC3DAFE6-2A0B-452D-A79E-08B8904F4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700" y="5334000"/>
            <a:ext cx="3492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Gegen-die-Regel-Astigmatismus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64E2D50-C725-4CC7-BC16-BBFE6E26A3D8}"/>
              </a:ext>
            </a:extLst>
          </p:cNvPr>
          <p:cNvSpPr/>
          <p:nvPr/>
        </p:nvSpPr>
        <p:spPr>
          <a:xfrm>
            <a:off x="5184775" y="2057400"/>
            <a:ext cx="2743200" cy="2667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845" name="AutoShape 23">
            <a:extLst>
              <a:ext uri="{FF2B5EF4-FFF2-40B4-BE49-F238E27FC236}">
                <a16:creationId xmlns:a16="http://schemas.microsoft.com/office/drawing/2014/main" id="{E8DE8FAE-3123-4827-8FA8-FDACFE200064}"/>
              </a:ext>
            </a:extLst>
          </p:cNvPr>
          <p:cNvSpPr>
            <a:spLocks noChangeArrowheads="1"/>
          </p:cNvSpPr>
          <p:nvPr/>
        </p:nvSpPr>
        <p:spPr bwMode="auto">
          <a:xfrm rot="2291041">
            <a:off x="5378450" y="2997200"/>
            <a:ext cx="925513" cy="1219200"/>
          </a:xfrm>
          <a:prstGeom prst="moon">
            <a:avLst>
              <a:gd name="adj" fmla="val 55986"/>
            </a:avLst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5846" name="AutoShape 24">
            <a:extLst>
              <a:ext uri="{FF2B5EF4-FFF2-40B4-BE49-F238E27FC236}">
                <a16:creationId xmlns:a16="http://schemas.microsoft.com/office/drawing/2014/main" id="{F69D83F4-B8F1-42A4-94C4-908C46474A9B}"/>
              </a:ext>
            </a:extLst>
          </p:cNvPr>
          <p:cNvSpPr>
            <a:spLocks noChangeArrowheads="1"/>
          </p:cNvSpPr>
          <p:nvPr/>
        </p:nvSpPr>
        <p:spPr bwMode="auto">
          <a:xfrm rot="8297364">
            <a:off x="6796088" y="2986088"/>
            <a:ext cx="947737" cy="1133475"/>
          </a:xfrm>
          <a:prstGeom prst="moon">
            <a:avLst>
              <a:gd name="adj" fmla="val 57181"/>
            </a:avLst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5847" name="AutoShape 30">
            <a:extLst>
              <a:ext uri="{FF2B5EF4-FFF2-40B4-BE49-F238E27FC236}">
                <a16:creationId xmlns:a16="http://schemas.microsoft.com/office/drawing/2014/main" id="{0CE50663-C3CE-4480-9E68-4E5020213CFB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057900" y="3276600"/>
            <a:ext cx="914400" cy="1981200"/>
          </a:xfrm>
          <a:prstGeom prst="moon">
            <a:avLst>
              <a:gd name="adj" fmla="val 57181"/>
            </a:avLst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5848" name="AutoShape 23">
            <a:extLst>
              <a:ext uri="{FF2B5EF4-FFF2-40B4-BE49-F238E27FC236}">
                <a16:creationId xmlns:a16="http://schemas.microsoft.com/office/drawing/2014/main" id="{B53C5332-9E7B-4AE1-AB5E-FD876387A31A}"/>
              </a:ext>
            </a:extLst>
          </p:cNvPr>
          <p:cNvSpPr>
            <a:spLocks noChangeArrowheads="1"/>
          </p:cNvSpPr>
          <p:nvPr/>
        </p:nvSpPr>
        <p:spPr bwMode="auto">
          <a:xfrm rot="2629651">
            <a:off x="5473700" y="3009900"/>
            <a:ext cx="790575" cy="1169988"/>
          </a:xfrm>
          <a:prstGeom prst="moon">
            <a:avLst>
              <a:gd name="adj" fmla="val 36116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5849" name="AutoShape 24">
            <a:extLst>
              <a:ext uri="{FF2B5EF4-FFF2-40B4-BE49-F238E27FC236}">
                <a16:creationId xmlns:a16="http://schemas.microsoft.com/office/drawing/2014/main" id="{200BFDAA-3181-4A90-AE4F-D2E58721DAA9}"/>
              </a:ext>
            </a:extLst>
          </p:cNvPr>
          <p:cNvSpPr>
            <a:spLocks noChangeArrowheads="1"/>
          </p:cNvSpPr>
          <p:nvPr/>
        </p:nvSpPr>
        <p:spPr bwMode="auto">
          <a:xfrm rot="8297364">
            <a:off x="6823075" y="3048000"/>
            <a:ext cx="762000" cy="1133475"/>
          </a:xfrm>
          <a:prstGeom prst="moon">
            <a:avLst>
              <a:gd name="adj" fmla="val 40236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5850" name="AutoShape 30">
            <a:extLst>
              <a:ext uri="{FF2B5EF4-FFF2-40B4-BE49-F238E27FC236}">
                <a16:creationId xmlns:a16="http://schemas.microsoft.com/office/drawing/2014/main" id="{4D470248-A63C-4FCA-B882-3161C2115225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137275" y="3200400"/>
            <a:ext cx="762000" cy="1981200"/>
          </a:xfrm>
          <a:prstGeom prst="moon">
            <a:avLst>
              <a:gd name="adj" fmla="val 33898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2D8ED77-7A6C-45C9-931C-C094303EF470}"/>
              </a:ext>
            </a:extLst>
          </p:cNvPr>
          <p:cNvSpPr/>
          <p:nvPr/>
        </p:nvSpPr>
        <p:spPr>
          <a:xfrm>
            <a:off x="1050925" y="2057400"/>
            <a:ext cx="2743200" cy="2667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2B2A83E-86DA-4D71-9676-E982978C2B94}"/>
              </a:ext>
            </a:extLst>
          </p:cNvPr>
          <p:cNvSpPr/>
          <p:nvPr/>
        </p:nvSpPr>
        <p:spPr>
          <a:xfrm rot="16200000">
            <a:off x="1409700" y="2743201"/>
            <a:ext cx="898525" cy="12954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F9195ED-F2EE-4923-854F-777C4F1BFA3D}"/>
              </a:ext>
            </a:extLst>
          </p:cNvPr>
          <p:cNvSpPr/>
          <p:nvPr/>
        </p:nvSpPr>
        <p:spPr>
          <a:xfrm rot="16200000">
            <a:off x="2560637" y="2743201"/>
            <a:ext cx="898525" cy="12954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F10088D-2A5E-4085-BC50-73DC876671B5}"/>
              </a:ext>
            </a:extLst>
          </p:cNvPr>
          <p:cNvSpPr/>
          <p:nvPr/>
        </p:nvSpPr>
        <p:spPr>
          <a:xfrm>
            <a:off x="1477963" y="3151188"/>
            <a:ext cx="952500" cy="47942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4D64073-69FC-46D0-B7DF-0F5D33777F15}"/>
              </a:ext>
            </a:extLst>
          </p:cNvPr>
          <p:cNvSpPr/>
          <p:nvPr/>
        </p:nvSpPr>
        <p:spPr>
          <a:xfrm>
            <a:off x="2430463" y="3151188"/>
            <a:ext cx="952500" cy="47942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Text Box 55">
            <a:extLst>
              <a:ext uri="{FF2B5EF4-FFF2-40B4-BE49-F238E27FC236}">
                <a16:creationId xmlns:a16="http://schemas.microsoft.com/office/drawing/2014/main" id="{8AB34D02-0B3B-4E8A-9BA0-A64B88EA8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207C35-1B1C-49D9-8ABF-C3B3C9FCC57E}"/>
              </a:ext>
            </a:extLst>
          </p:cNvPr>
          <p:cNvSpPr txBox="1"/>
          <p:nvPr/>
        </p:nvSpPr>
        <p:spPr>
          <a:xfrm>
            <a:off x="3633280" y="5955268"/>
            <a:ext cx="1877438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/>
              <a:t>Was ist das?</a:t>
            </a:r>
          </a:p>
        </p:txBody>
      </p:sp>
      <p:sp>
        <p:nvSpPr>
          <p:cNvPr id="19" name="Rectangle 63">
            <a:extLst>
              <a:ext uri="{FF2B5EF4-FFF2-40B4-BE49-F238E27FC236}">
                <a16:creationId xmlns:a16="http://schemas.microsoft.com/office/drawing/2014/main" id="{8BA83F95-EE30-4F15-87C0-03E159AFD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5">
            <a:extLst>
              <a:ext uri="{FF2B5EF4-FFF2-40B4-BE49-F238E27FC236}">
                <a16:creationId xmlns:a16="http://schemas.microsoft.com/office/drawing/2014/main" id="{3CB12E2D-2571-4134-BFB2-14D420301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6210" y="5334000"/>
            <a:ext cx="3257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/>
              <a:t>?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C0D55203-B1D4-49AF-9A4B-CBFBE5E50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6829" y="5334000"/>
            <a:ext cx="3257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/>
              <a:t>?</a:t>
            </a:r>
          </a:p>
        </p:txBody>
      </p:sp>
      <p:pic>
        <p:nvPicPr>
          <p:cNvPr id="37890" name="Picture 4">
            <a:extLst>
              <a:ext uri="{FF2B5EF4-FFF2-40B4-BE49-F238E27FC236}">
                <a16:creationId xmlns:a16="http://schemas.microsoft.com/office/drawing/2014/main" id="{77900952-B3DC-40A4-8C25-C2BAC99814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1566863"/>
            <a:ext cx="7362825" cy="361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5">
            <a:extLst>
              <a:ext uri="{FF2B5EF4-FFF2-40B4-BE49-F238E27FC236}">
                <a16:creationId xmlns:a16="http://schemas.microsoft.com/office/drawing/2014/main" id="{B5D3608C-732F-4F2D-9551-5BFD140C38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F956CF-A82B-46DD-A8B9-7FCF0AE726E6}"/>
              </a:ext>
            </a:extLst>
          </p:cNvPr>
          <p:cNvSpPr txBox="1"/>
          <p:nvPr/>
        </p:nvSpPr>
        <p:spPr>
          <a:xfrm>
            <a:off x="3633280" y="5955268"/>
            <a:ext cx="1877438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/>
              <a:t>Was ist das?</a:t>
            </a:r>
          </a:p>
        </p:txBody>
      </p:sp>
      <p:sp>
        <p:nvSpPr>
          <p:cNvPr id="12" name="Rectangle 63">
            <a:extLst>
              <a:ext uri="{FF2B5EF4-FFF2-40B4-BE49-F238E27FC236}">
                <a16:creationId xmlns:a16="http://schemas.microsoft.com/office/drawing/2014/main" id="{167F95C0-2C65-49E3-8C49-CCC4BD1AA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F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5">
            <a:extLst>
              <a:ext uri="{FF2B5EF4-FFF2-40B4-BE49-F238E27FC236}">
                <a16:creationId xmlns:a16="http://schemas.microsoft.com/office/drawing/2014/main" id="{3CB12E2D-2571-4134-BFB2-14D420301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0950" y="5334000"/>
            <a:ext cx="3016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/>
              <a:t>Astigmatismus mit der Regel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C0D55203-B1D4-49AF-9A4B-CBFBE5E50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7588" y="5334000"/>
            <a:ext cx="6842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/>
              <a:t>KCN</a:t>
            </a:r>
          </a:p>
        </p:txBody>
      </p:sp>
      <p:pic>
        <p:nvPicPr>
          <p:cNvPr id="37890" name="Picture 4">
            <a:extLst>
              <a:ext uri="{FF2B5EF4-FFF2-40B4-BE49-F238E27FC236}">
                <a16:creationId xmlns:a16="http://schemas.microsoft.com/office/drawing/2014/main" id="{77900952-B3DC-40A4-8C25-C2BAC99814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1566863"/>
            <a:ext cx="7362825" cy="361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5">
            <a:extLst>
              <a:ext uri="{FF2B5EF4-FFF2-40B4-BE49-F238E27FC236}">
                <a16:creationId xmlns:a16="http://schemas.microsoft.com/office/drawing/2014/main" id="{B5D3608C-732F-4F2D-9551-5BFD140C38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F956CF-A82B-46DD-A8B9-7FCF0AE726E6}"/>
              </a:ext>
            </a:extLst>
          </p:cNvPr>
          <p:cNvSpPr txBox="1"/>
          <p:nvPr/>
        </p:nvSpPr>
        <p:spPr>
          <a:xfrm>
            <a:off x="3633280" y="5955268"/>
            <a:ext cx="1877438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/>
              <a:t>Was ist das?</a:t>
            </a:r>
          </a:p>
        </p:txBody>
      </p:sp>
      <p:sp>
        <p:nvSpPr>
          <p:cNvPr id="8" name="Rectangle 63">
            <a:extLst>
              <a:ext uri="{FF2B5EF4-FFF2-40B4-BE49-F238E27FC236}">
                <a16:creationId xmlns:a16="http://schemas.microsoft.com/office/drawing/2014/main" id="{4E26E294-1446-4101-A388-168D2E7FA3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26856907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55">
            <a:extLst>
              <a:ext uri="{FF2B5EF4-FFF2-40B4-BE49-F238E27FC236}">
                <a16:creationId xmlns:a16="http://schemas.microsoft.com/office/drawing/2014/main" id="{DF8CF7A3-7894-4784-A135-200D6B95E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59E4F2E8-0FE1-4CA4-80B9-C08FF52903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0"/>
          <a:stretch>
            <a:fillRect/>
          </a:stretch>
        </p:blipFill>
        <p:spPr bwMode="auto">
          <a:xfrm>
            <a:off x="4572000" y="1455737"/>
            <a:ext cx="3657600" cy="367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0E1D298F-144A-4F42-B4DB-8B6F35098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5" t="15236" r="34778"/>
          <a:stretch>
            <a:fillRect/>
          </a:stretch>
        </p:blipFill>
        <p:spPr bwMode="auto">
          <a:xfrm>
            <a:off x="457200" y="1239837"/>
            <a:ext cx="3811588" cy="337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0806BEC-B1C4-4ED2-9AF9-7B5C1144D8F7}"/>
              </a:ext>
            </a:extLst>
          </p:cNvPr>
          <p:cNvCxnSpPr/>
          <p:nvPr/>
        </p:nvCxnSpPr>
        <p:spPr>
          <a:xfrm>
            <a:off x="4419600" y="1219200"/>
            <a:ext cx="0" cy="36782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E075B8C-7904-4B25-8572-49AF94A95B99}"/>
              </a:ext>
            </a:extLst>
          </p:cNvPr>
          <p:cNvSpPr txBox="1"/>
          <p:nvPr/>
        </p:nvSpPr>
        <p:spPr>
          <a:xfrm>
            <a:off x="3633280" y="5955268"/>
            <a:ext cx="1877438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/>
              <a:t>Was ist das?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A8BCEA87-88F1-486C-B86C-3A0E3FAD7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1922" y="5334000"/>
            <a:ext cx="3257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/>
              <a:t>?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3ED8F3E4-DC89-4E19-9E7A-BBE5BA457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8085" y="5334000"/>
            <a:ext cx="3257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/>
              <a:t>?</a:t>
            </a:r>
          </a:p>
        </p:txBody>
      </p:sp>
      <p:sp>
        <p:nvSpPr>
          <p:cNvPr id="16" name="Rectangle 63">
            <a:extLst>
              <a:ext uri="{FF2B5EF4-FFF2-40B4-BE49-F238E27FC236}">
                <a16:creationId xmlns:a16="http://schemas.microsoft.com/office/drawing/2014/main" id="{4BEB7099-128C-4B73-9B63-74AA9E46D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F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1">
            <a:extLst>
              <a:ext uri="{FF2B5EF4-FFF2-40B4-BE49-F238E27FC236}">
                <a16:creationId xmlns:a16="http://schemas.microsoft.com/office/drawing/2014/main" id="{F31450C3-E3FB-4819-AEBC-473528054C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0"/>
          <a:stretch>
            <a:fillRect/>
          </a:stretch>
        </p:blipFill>
        <p:spPr bwMode="auto">
          <a:xfrm>
            <a:off x="4572000" y="1455737"/>
            <a:ext cx="3657600" cy="367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1">
            <a:extLst>
              <a:ext uri="{FF2B5EF4-FFF2-40B4-BE49-F238E27FC236}">
                <a16:creationId xmlns:a16="http://schemas.microsoft.com/office/drawing/2014/main" id="{2C709014-F9C7-4DEE-BE7D-DA31501ADC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5" t="15236" r="34778"/>
          <a:stretch>
            <a:fillRect/>
          </a:stretch>
        </p:blipFill>
        <p:spPr bwMode="auto">
          <a:xfrm>
            <a:off x="457200" y="1239837"/>
            <a:ext cx="3811588" cy="337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9EC0E56-42C3-4073-AC04-9891A1E2DE82}"/>
              </a:ext>
            </a:extLst>
          </p:cNvPr>
          <p:cNvCxnSpPr/>
          <p:nvPr/>
        </p:nvCxnSpPr>
        <p:spPr>
          <a:xfrm>
            <a:off x="4419600" y="1219200"/>
            <a:ext cx="0" cy="36782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55">
            <a:extLst>
              <a:ext uri="{FF2B5EF4-FFF2-40B4-BE49-F238E27FC236}">
                <a16:creationId xmlns:a16="http://schemas.microsoft.com/office/drawing/2014/main" id="{A696881B-0065-4439-8EF8-C749B5E73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28A4CB-B9AC-4B42-B4CC-25CDDE8BAA9B}"/>
              </a:ext>
            </a:extLst>
          </p:cNvPr>
          <p:cNvSpPr txBox="1"/>
          <p:nvPr/>
        </p:nvSpPr>
        <p:spPr>
          <a:xfrm>
            <a:off x="3633280" y="5955268"/>
            <a:ext cx="1877438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/>
              <a:t>Was ist das?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47265E23-628C-4F95-8EE3-663EBB0F5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0943" y="5402263"/>
            <a:ext cx="4114800" cy="210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 err="1"/>
              <a:t>Pellucidale</a:t>
            </a:r>
            <a:r>
              <a:rPr lang="en-US" altLang="en-US" sz="1200" b="1" dirty="0"/>
              <a:t> marginale Degeneration</a:t>
            </a: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7433F7DB-F1CB-4FE0-8D9F-01865853E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700" y="5334000"/>
            <a:ext cx="3492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/>
              <a:t>Gegen-die-Regel-Astigmatismus</a:t>
            </a:r>
          </a:p>
        </p:txBody>
      </p:sp>
      <p:sp>
        <p:nvSpPr>
          <p:cNvPr id="14" name="Rectangle 63">
            <a:extLst>
              <a:ext uri="{FF2B5EF4-FFF2-40B4-BE49-F238E27FC236}">
                <a16:creationId xmlns:a16="http://schemas.microsoft.com/office/drawing/2014/main" id="{24932DEA-8C77-403D-BFE2-148E548192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1">
            <a:extLst>
              <a:ext uri="{FF2B5EF4-FFF2-40B4-BE49-F238E27FC236}">
                <a16:creationId xmlns:a16="http://schemas.microsoft.com/office/drawing/2014/main" id="{E7032FD7-58C5-4517-9645-C11E62A9DA8F}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2286000"/>
            <a:ext cx="2514600" cy="2438400"/>
            <a:chOff x="3200400" y="2286000"/>
            <a:chExt cx="2514600" cy="2438400"/>
          </a:xfrm>
        </p:grpSpPr>
        <p:grpSp>
          <p:nvGrpSpPr>
            <p:cNvPr id="36870" name="Group 16">
              <a:extLst>
                <a:ext uri="{FF2B5EF4-FFF2-40B4-BE49-F238E27FC236}">
                  <a16:creationId xmlns:a16="http://schemas.microsoft.com/office/drawing/2014/main" id="{74DAFC2B-5E6B-4D1D-AC98-5BB1CF5ED4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00400" y="2286000"/>
              <a:ext cx="2514600" cy="2438400"/>
              <a:chOff x="192" y="1440"/>
              <a:chExt cx="1584" cy="1536"/>
            </a:xfrm>
          </p:grpSpPr>
          <p:sp>
            <p:nvSpPr>
              <p:cNvPr id="36872" name="Oval 17">
                <a:extLst>
                  <a:ext uri="{FF2B5EF4-FFF2-40B4-BE49-F238E27FC236}">
                    <a16:creationId xmlns:a16="http://schemas.microsoft.com/office/drawing/2014/main" id="{3DB97B4F-C2EC-4071-B5D5-EA45FFB27F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" y="1440"/>
                <a:ext cx="1584" cy="153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6873" name="Oval 18">
                <a:extLst>
                  <a:ext uri="{FF2B5EF4-FFF2-40B4-BE49-F238E27FC236}">
                    <a16:creationId xmlns:a16="http://schemas.microsoft.com/office/drawing/2014/main" id="{C83F45F8-B3C2-40CD-B5B0-EA94BDAA27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1584"/>
                <a:ext cx="1200" cy="120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6874" name="Oval 19">
                <a:extLst>
                  <a:ext uri="{FF2B5EF4-FFF2-40B4-BE49-F238E27FC236}">
                    <a16:creationId xmlns:a16="http://schemas.microsoft.com/office/drawing/2014/main" id="{FCEC9877-9526-4A37-946F-0EB49436BF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728"/>
                <a:ext cx="912" cy="912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6875" name="Oval 20">
                <a:extLst>
                  <a:ext uri="{FF2B5EF4-FFF2-40B4-BE49-F238E27FC236}">
                    <a16:creationId xmlns:a16="http://schemas.microsoft.com/office/drawing/2014/main" id="{4F24E82E-2924-455D-8A6F-5697A6873E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" y="1872"/>
                <a:ext cx="624" cy="62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6876" name="Line 21">
                <a:extLst>
                  <a:ext uri="{FF2B5EF4-FFF2-40B4-BE49-F238E27FC236}">
                    <a16:creationId xmlns:a16="http://schemas.microsoft.com/office/drawing/2014/main" id="{5B7E3E61-2E0E-4D15-A2D5-AAC8CDC1AD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01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77" name="Line 22">
                <a:extLst>
                  <a:ext uri="{FF2B5EF4-FFF2-40B4-BE49-F238E27FC236}">
                    <a16:creationId xmlns:a16="http://schemas.microsoft.com/office/drawing/2014/main" id="{C7D45A1C-C139-4B78-89B1-374D55F64E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6" y="2160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6871" name="Text Box 36">
              <a:extLst>
                <a:ext uri="{FF2B5EF4-FFF2-40B4-BE49-F238E27FC236}">
                  <a16:creationId xmlns:a16="http://schemas.microsoft.com/office/drawing/2014/main" id="{64D34089-9A7E-4EBC-BF99-CF84FCF92F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10025" y="2681288"/>
              <a:ext cx="866775" cy="1433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25400" tIns="12700" rIns="25400" bIns="12700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b="1" i="1"/>
                <a:t>?</a:t>
              </a:r>
            </a:p>
          </p:txBody>
        </p:sp>
      </p:grpSp>
      <p:sp>
        <p:nvSpPr>
          <p:cNvPr id="36867" name="Text Box 37">
            <a:extLst>
              <a:ext uri="{FF2B5EF4-FFF2-40B4-BE49-F238E27FC236}">
                <a16:creationId xmlns:a16="http://schemas.microsoft.com/office/drawing/2014/main" id="{6A66C86A-3E4C-40AA-ACEF-665CB334E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240338"/>
            <a:ext cx="7410450" cy="587375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0000"/>
                </a:solidFill>
              </a:rPr>
              <a:t>Die Hornhauttopographie bei </a:t>
            </a:r>
            <a:r>
              <a:rPr lang="en-US" altLang="en-US" sz="1200" dirty="0" err="1">
                <a:solidFill>
                  <a:srgbClr val="FF0000"/>
                </a:solidFill>
              </a:rPr>
              <a:t>Keratoglobus </a:t>
            </a:r>
            <a:r>
              <a:rPr lang="en-US" altLang="en-US" sz="1200" dirty="0">
                <a:solidFill>
                  <a:srgbClr val="FF0000"/>
                </a:solidFill>
              </a:rPr>
              <a:t>ist bislang nicht genau beschrieben worden, und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0000"/>
                </a:solidFill>
              </a:rPr>
              <a:t>daher würde ich nicht erwarten, eine solche Karte auf OKAP und/oder in den Foren zu finden!</a:t>
            </a:r>
          </a:p>
        </p:txBody>
      </p:sp>
      <p:sp>
        <p:nvSpPr>
          <p:cNvPr id="36868" name="Slide Number Placeholder 1">
            <a:extLst>
              <a:ext uri="{FF2B5EF4-FFF2-40B4-BE49-F238E27FC236}">
                <a16:creationId xmlns:a16="http://schemas.microsoft.com/office/drawing/2014/main" id="{1BDA9CCC-E24F-44CC-9C37-B6EA92EA1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A29E228-024A-4322-8767-351352239842}" type="slidenum">
              <a:rPr lang="en-US" altLang="en-US" sz="1000" smtClean="0"/>
              <a:t>106</a:t>
            </a:fld>
            <a:endParaRPr lang="en-US" altLang="en-US" sz="1000"/>
          </a:p>
        </p:txBody>
      </p:sp>
      <p:sp>
        <p:nvSpPr>
          <p:cNvPr id="14" name="Text Box 55">
            <a:extLst>
              <a:ext uri="{FF2B5EF4-FFF2-40B4-BE49-F238E27FC236}">
                <a16:creationId xmlns:a16="http://schemas.microsoft.com/office/drawing/2014/main" id="{842C9A9E-48FC-4614-BB43-C82649347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9782BF-6378-4B87-B8F4-035CE0786BAA}"/>
              </a:ext>
            </a:extLst>
          </p:cNvPr>
          <p:cNvSpPr txBox="1"/>
          <p:nvPr/>
        </p:nvSpPr>
        <p:spPr>
          <a:xfrm>
            <a:off x="3544628" y="6400800"/>
            <a:ext cx="2544286" cy="27699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/>
              <a:t>Keine Frage – fahren Sie fort, wenn Sie bereit sind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>
            <a:extLst>
              <a:ext uri="{FF2B5EF4-FFF2-40B4-BE49-F238E27FC236}">
                <a16:creationId xmlns:a16="http://schemas.microsoft.com/office/drawing/2014/main" id="{A6EAA81E-F8ED-4E1F-A69F-38E8E14447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59325"/>
          </a:xfrm>
          <a:solidFill>
            <a:schemeClr val="bg1"/>
          </a:solidFill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/>
              <a:t>Was sind die 7 klassischen Begleiterscheinungen des Keratokonus?</a:t>
            </a:r>
          </a:p>
          <a:p>
            <a:pPr lvl="1" eaLnBrk="1" hangingPunct="1"/>
            <a:r>
              <a:rPr lang="en-US" altLang="en-US" sz="1200">
                <a:solidFill>
                  <a:schemeClr val="bg1"/>
                </a:solidFill>
              </a:rPr>
              <a:t>Floppy-Lid-Syndrom</a:t>
            </a:r>
          </a:p>
          <a:p>
            <a:pPr lvl="1" eaLnBrk="1" hangingPunct="1"/>
            <a:r>
              <a:rPr lang="en-US" altLang="en-US" sz="1200">
                <a:solidFill>
                  <a:schemeClr val="bg1"/>
                </a:solidFill>
              </a:rPr>
              <a:t>Leber’sche kongenitale Amaurose</a:t>
            </a:r>
          </a:p>
          <a:p>
            <a:pPr lvl="1" eaLnBrk="1" hangingPunct="1"/>
            <a:r>
              <a:rPr lang="en-US" altLang="en-US" sz="1200">
                <a:solidFill>
                  <a:schemeClr val="bg1"/>
                </a:solidFill>
              </a:rPr>
              <a:t>Atopische Erkrankungen</a:t>
            </a:r>
          </a:p>
          <a:p>
            <a:pPr lvl="1" eaLnBrk="1" hangingPunct="1"/>
            <a:r>
              <a:rPr lang="en-US" altLang="en-US" sz="1200">
                <a:solidFill>
                  <a:schemeClr val="bg1"/>
                </a:solidFill>
              </a:rPr>
              <a:t>Marfan-Syndrom</a:t>
            </a:r>
          </a:p>
          <a:p>
            <a:pPr lvl="1" eaLnBrk="1" hangingPunct="1"/>
            <a:r>
              <a:rPr lang="en-US" altLang="en-US" sz="1200">
                <a:solidFill>
                  <a:schemeClr val="bg1"/>
                </a:solidFill>
              </a:rPr>
              <a:t>Ehlers-Danlos-Syndrom</a:t>
            </a:r>
          </a:p>
          <a:p>
            <a:pPr lvl="1" eaLnBrk="1" hangingPunct="1"/>
            <a:r>
              <a:rPr lang="en-US" altLang="en-US" sz="1200">
                <a:solidFill>
                  <a:schemeClr val="bg1"/>
                </a:solidFill>
              </a:rPr>
              <a:t>Down-Syndrom </a:t>
            </a:r>
          </a:p>
        </p:txBody>
      </p:sp>
      <p:sp>
        <p:nvSpPr>
          <p:cNvPr id="37891" name="Text Box 4">
            <a:extLst>
              <a:ext uri="{FF2B5EF4-FFF2-40B4-BE49-F238E27FC236}">
                <a16:creationId xmlns:a16="http://schemas.microsoft.com/office/drawing/2014/main" id="{CC4C2125-40D0-4CC0-83A0-4C3FB9871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9450" y="6110288"/>
            <a:ext cx="1695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Die Eselsbrücke lautet…</a:t>
            </a:r>
            <a:endParaRPr lang="en-US" altLang="en-US" sz="1800" b="1" i="1"/>
          </a:p>
        </p:txBody>
      </p:sp>
      <p:sp>
        <p:nvSpPr>
          <p:cNvPr id="37892" name="Slide Number Placeholder 1">
            <a:extLst>
              <a:ext uri="{FF2B5EF4-FFF2-40B4-BE49-F238E27FC236}">
                <a16:creationId xmlns:a16="http://schemas.microsoft.com/office/drawing/2014/main" id="{C8975E2D-933A-4C3C-A8C6-E3674CAA5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2F34CF4-E7A0-42E5-B5D7-E334CB432511}" type="slidenum">
              <a:rPr lang="en-US" altLang="en-US" sz="1000" smtClean="0"/>
              <a:t>107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1E7AEEA9-067B-4925-A82B-7A7F8BCB42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7" name="Rectangle 63">
            <a:extLst>
              <a:ext uri="{FF2B5EF4-FFF2-40B4-BE49-F238E27FC236}">
                <a16:creationId xmlns:a16="http://schemas.microsoft.com/office/drawing/2014/main" id="{5E9AE7A2-8D4F-49FD-A40B-6E68885F7B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>
            <a:extLst>
              <a:ext uri="{FF2B5EF4-FFF2-40B4-BE49-F238E27FC236}">
                <a16:creationId xmlns:a16="http://schemas.microsoft.com/office/drawing/2014/main" id="{8DD7D697-8039-44C6-8C5B-4065B49FEC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59325"/>
          </a:xfrm>
          <a:solidFill>
            <a:schemeClr val="bg1"/>
          </a:solidFill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/>
              <a:t>Was sind die 7 klassischen Begleiterscheinungen des Keratokonus?</a:t>
            </a:r>
          </a:p>
          <a:p>
            <a:pPr lvl="1" eaLnBrk="1" hangingPunct="1"/>
            <a:r>
              <a:rPr lang="en-US" altLang="en-US" sz="1200" b="1">
                <a:solidFill>
                  <a:srgbClr val="0000FF"/>
                </a:solidFill>
              </a:rPr>
              <a:t>F </a:t>
            </a:r>
            <a:r>
              <a:rPr lang="en-US" altLang="en-US" sz="1200">
                <a:solidFill>
                  <a:schemeClr val="bg1"/>
                </a:solidFill>
              </a:rPr>
              <a:t> Loppy-Lid-Syndrom</a:t>
            </a:r>
          </a:p>
          <a:p>
            <a:pPr lvl="1" eaLnBrk="1" hangingPunct="1"/>
            <a:r>
              <a:rPr lang="en-US" altLang="en-US" sz="1200" b="1">
                <a:solidFill>
                  <a:srgbClr val="0000FF"/>
                </a:solidFill>
              </a:rPr>
              <a:t>L </a:t>
            </a:r>
            <a:r>
              <a:rPr lang="en-US" altLang="en-US" sz="1200">
                <a:solidFill>
                  <a:schemeClr val="bg1"/>
                </a:solidFill>
              </a:rPr>
              <a:t> eber’sche angeborene Amaurose</a:t>
            </a:r>
          </a:p>
          <a:p>
            <a:pPr lvl="1" eaLnBrk="1" hangingPunct="1"/>
            <a:r>
              <a:rPr lang="en-US" altLang="en-US" sz="1200" b="1">
                <a:solidFill>
                  <a:srgbClr val="0000FF"/>
                </a:solidFill>
              </a:rPr>
              <a:t>A </a:t>
            </a:r>
            <a:r>
              <a:rPr lang="en-US" altLang="en-US" sz="1200">
                <a:solidFill>
                  <a:schemeClr val="bg1"/>
                </a:solidFill>
              </a:rPr>
              <a:t> Topische Erkrankung</a:t>
            </a:r>
          </a:p>
          <a:p>
            <a:pPr lvl="1" eaLnBrk="1" hangingPunct="1"/>
            <a:r>
              <a:rPr lang="en-US" altLang="en-US" sz="1200" b="1">
                <a:solidFill>
                  <a:srgbClr val="0000FF"/>
                </a:solidFill>
              </a:rPr>
              <a:t>M </a:t>
            </a:r>
            <a:r>
              <a:rPr lang="en-US" altLang="en-US" sz="1200">
                <a:solidFill>
                  <a:schemeClr val="bg1"/>
                </a:solidFill>
              </a:rPr>
              <a:t> Arfan-Syndrom</a:t>
            </a:r>
          </a:p>
          <a:p>
            <a:pPr lvl="1" eaLnBrk="1" hangingPunct="1"/>
            <a:r>
              <a:rPr lang="en-US" altLang="en-US" sz="1200" b="1">
                <a:solidFill>
                  <a:srgbClr val="0000FF"/>
                </a:solidFill>
              </a:rPr>
              <a:t>E</a:t>
            </a:r>
            <a:r>
              <a:rPr lang="en-US" altLang="en-US" sz="1200">
                <a:solidFill>
                  <a:schemeClr val="bg1"/>
                </a:solidFill>
              </a:rPr>
              <a:t>hlers-Danlos-Syndrom</a:t>
            </a:r>
          </a:p>
          <a:p>
            <a:pPr lvl="1" eaLnBrk="1" hangingPunct="1"/>
            <a:r>
              <a:rPr lang="en-US" altLang="en-US" sz="1200" b="1">
                <a:solidFill>
                  <a:srgbClr val="0000FF"/>
                </a:solidFill>
              </a:rPr>
              <a:t>D </a:t>
            </a:r>
            <a:r>
              <a:rPr lang="en-US" altLang="en-US" sz="1200">
                <a:solidFill>
                  <a:schemeClr val="bg1"/>
                </a:solidFill>
              </a:rPr>
              <a:t> own-Syndrom</a:t>
            </a:r>
            <a:r>
              <a:rPr lang="en-US" altLang="en-US" sz="1200"/>
              <a:t> </a:t>
            </a:r>
          </a:p>
        </p:txBody>
      </p:sp>
      <p:sp>
        <p:nvSpPr>
          <p:cNvPr id="38918" name="Text Box 7">
            <a:extLst>
              <a:ext uri="{FF2B5EF4-FFF2-40B4-BE49-F238E27FC236}">
                <a16:creationId xmlns:a16="http://schemas.microsoft.com/office/drawing/2014/main" id="{1E771F97-551D-47F1-9E16-5B13AE892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9450" y="6110288"/>
            <a:ext cx="2647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/>
              <a:t>Es </a:t>
            </a:r>
            <a:r>
              <a:rPr lang="en-US" altLang="en-US" sz="1200" i="1" dirty="0" err="1"/>
              <a:t>gibt</a:t>
            </a:r>
            <a:r>
              <a:rPr lang="en-US" altLang="en-US" sz="1200" i="1" dirty="0"/>
              <a:t> </a:t>
            </a:r>
            <a:r>
              <a:rPr lang="en-US" altLang="en-US" sz="1200" i="1" dirty="0" err="1"/>
              <a:t>folgende</a:t>
            </a:r>
            <a:r>
              <a:rPr lang="en-US" altLang="en-US" sz="1200" i="1" dirty="0"/>
              <a:t> </a:t>
            </a:r>
            <a:r>
              <a:rPr lang="en-US" altLang="en-US" sz="1200" i="1" dirty="0" err="1"/>
              <a:t>Eselsbrücke</a:t>
            </a:r>
            <a:r>
              <a:rPr lang="en-US" altLang="en-US" sz="1200" i="1" dirty="0"/>
              <a:t>: </a:t>
            </a:r>
            <a:r>
              <a:rPr lang="en-US" altLang="en-US" sz="1200" b="1" i="1" dirty="0">
                <a:solidFill>
                  <a:srgbClr val="0000FF"/>
                </a:solidFill>
              </a:rPr>
              <a:t>FLAMED</a:t>
            </a:r>
          </a:p>
        </p:txBody>
      </p:sp>
      <p:sp>
        <p:nvSpPr>
          <p:cNvPr id="38919" name="Slide Number Placeholder 1">
            <a:extLst>
              <a:ext uri="{FF2B5EF4-FFF2-40B4-BE49-F238E27FC236}">
                <a16:creationId xmlns:a16="http://schemas.microsoft.com/office/drawing/2014/main" id="{F96B7116-D989-4802-84AD-A05CBE686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909B371-3925-4213-A8CC-0C0C974631A1}" type="slidenum">
              <a:rPr lang="en-US" altLang="en-US" sz="1000" smtClean="0"/>
              <a:t>108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55F95EEA-2FDA-4E65-BF8B-68551A7611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7" name="Rectangle 63">
            <a:extLst>
              <a:ext uri="{FF2B5EF4-FFF2-40B4-BE49-F238E27FC236}">
                <a16:creationId xmlns:a16="http://schemas.microsoft.com/office/drawing/2014/main" id="{0D625B2A-F415-41D8-930E-054F7B72DF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Fragen und Antworten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>
            <a:extLst>
              <a:ext uri="{FF2B5EF4-FFF2-40B4-BE49-F238E27FC236}">
                <a16:creationId xmlns:a16="http://schemas.microsoft.com/office/drawing/2014/main" id="{FF893559-5EA2-4AF7-9690-8BDC757836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59325"/>
          </a:xfrm>
          <a:solidFill>
            <a:schemeClr val="bg1"/>
          </a:solidFill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/>
              <a:t>Was sind die 7 klassischen Begleiterscheinungen des Keratokonus?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Floppy-Lid-Syndrom</a:t>
            </a:r>
          </a:p>
          <a:p>
            <a:pPr lvl="1" eaLnBrk="1" hangingPunct="1"/>
            <a:r>
              <a:rPr lang="en-US" altLang="en-US" sz="1200" dirty="0" err="1">
                <a:solidFill>
                  <a:srgbClr val="0000FF"/>
                </a:solidFill>
              </a:rPr>
              <a:t>Leber’sche </a:t>
            </a:r>
            <a:r>
              <a:rPr lang="en-US" altLang="en-US" sz="1200" dirty="0">
                <a:solidFill>
                  <a:srgbClr val="0000FF"/>
                </a:solidFill>
              </a:rPr>
              <a:t>kongenitale Amaurose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Atopische Erkrankungen (einschließlich AKC)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Mitralklappenprolaps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Ehlers-Danlos-Syndrom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Down-Syndrom </a:t>
            </a:r>
          </a:p>
        </p:txBody>
      </p:sp>
      <p:sp>
        <p:nvSpPr>
          <p:cNvPr id="39942" name="Text Box 7">
            <a:extLst>
              <a:ext uri="{FF2B5EF4-FFF2-40B4-BE49-F238E27FC236}">
                <a16:creationId xmlns:a16="http://schemas.microsoft.com/office/drawing/2014/main" id="{30A544B5-9E61-4D56-8313-FC033FAEB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9450" y="6110288"/>
            <a:ext cx="2647950" cy="394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/>
              <a:t>Es </a:t>
            </a:r>
            <a:r>
              <a:rPr lang="en-US" altLang="en-US" sz="1200" i="1" dirty="0" err="1"/>
              <a:t>gibt</a:t>
            </a:r>
            <a:r>
              <a:rPr lang="en-US" altLang="en-US" sz="1200" i="1" dirty="0"/>
              <a:t> </a:t>
            </a:r>
            <a:r>
              <a:rPr lang="en-US" altLang="en-US" sz="1200" i="1" dirty="0" err="1"/>
              <a:t>folgende</a:t>
            </a:r>
            <a:r>
              <a:rPr lang="en-US" altLang="en-US" sz="1200" i="1" dirty="0"/>
              <a:t> </a:t>
            </a:r>
            <a:r>
              <a:rPr lang="en-US" altLang="en-US" sz="1200" i="1" dirty="0" err="1"/>
              <a:t>Eselsbrücke</a:t>
            </a:r>
            <a:r>
              <a:rPr lang="en-US" altLang="en-US" sz="1200" i="1"/>
              <a:t> </a:t>
            </a:r>
            <a:r>
              <a:rPr lang="en-US" altLang="en-US" sz="1200" b="1" i="1">
                <a:solidFill>
                  <a:srgbClr val="0000FF"/>
                </a:solidFill>
              </a:rPr>
              <a:t>…</a:t>
            </a:r>
            <a:r>
              <a:rPr lang="en-US" altLang="en-US" sz="1200" b="1" i="1" dirty="0">
                <a:solidFill>
                  <a:srgbClr val="0000FF"/>
                </a:solidFill>
              </a:rPr>
              <a:t>FLAMED</a:t>
            </a:r>
          </a:p>
        </p:txBody>
      </p:sp>
      <p:sp>
        <p:nvSpPr>
          <p:cNvPr id="39943" name="Slide Number Placeholder 1">
            <a:extLst>
              <a:ext uri="{FF2B5EF4-FFF2-40B4-BE49-F238E27FC236}">
                <a16:creationId xmlns:a16="http://schemas.microsoft.com/office/drawing/2014/main" id="{5F543F2F-1EB0-4616-9F8D-18E04E3E0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F854147-1573-42A1-B4B5-64D66B52AF14}" type="slidenum">
              <a:rPr lang="en-US" altLang="en-US" sz="1000" smtClean="0"/>
              <a:t>109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0014325B-1363-40F7-8996-2D88FD8FC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7" name="Rectangle 63">
            <a:extLst>
              <a:ext uri="{FF2B5EF4-FFF2-40B4-BE49-F238E27FC236}">
                <a16:creationId xmlns:a16="http://schemas.microsoft.com/office/drawing/2014/main" id="{182EBDD7-7B8D-4318-BD26-936FBFA1C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5" name="Group 3">
            <a:extLst>
              <a:ext uri="{FF2B5EF4-FFF2-40B4-BE49-F238E27FC236}">
                <a16:creationId xmlns:a16="http://schemas.microsoft.com/office/drawing/2014/main" id="{F0F53308-1FBF-4226-931F-421263919D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621896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charset="0"/>
                        </a:rPr>
                        <a:t>Nach einer keratorefraktiven Operation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die Hornhaut dünner?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Unten,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Global, insbesondere im unteren Bereich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Unterer Randstreifen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tritt eine Ausbuchtung auf?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Eisenlinie?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er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151" name="Rectangle 56">
            <a:extLst>
              <a:ext uri="{FF2B5EF4-FFF2-40B4-BE49-F238E27FC236}">
                <a16:creationId xmlns:a16="http://schemas.microsoft.com/office/drawing/2014/main" id="{D4689CFB-976D-4288-9D68-7E601476FE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Fragen und Antworten</a:t>
            </a:r>
          </a:p>
        </p:txBody>
      </p:sp>
      <p:sp>
        <p:nvSpPr>
          <p:cNvPr id="4152" name="Slide Number Placeholder 1">
            <a:extLst>
              <a:ext uri="{FF2B5EF4-FFF2-40B4-BE49-F238E27FC236}">
                <a16:creationId xmlns:a16="http://schemas.microsoft.com/office/drawing/2014/main" id="{2CE4ED1F-B7F8-42CE-870D-8822F6496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4E506ED-37A2-4DFF-A0B4-434EA5FE5FEC}" type="slidenum">
              <a:rPr lang="en-US" altLang="en-US" sz="1000" smtClean="0"/>
              <a:t>11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5EC98CB7-39C6-4C1C-92AB-04496D19D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0591E2-1192-4697-92B9-F9573B971E07}"/>
              </a:ext>
            </a:extLst>
          </p:cNvPr>
          <p:cNvSpPr txBox="1"/>
          <p:nvPr/>
        </p:nvSpPr>
        <p:spPr>
          <a:xfrm>
            <a:off x="2590800" y="2286000"/>
            <a:ext cx="6380921" cy="9489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de-DE" sz="1200" i="1" dirty="0">
                <a:solidFill>
                  <a:srgbClr val="0000FF"/>
                </a:solidFill>
              </a:rPr>
              <a:t>Bevor wir uns näher mit diesen drei befassen, wäre es fahrlässig, nicht zumindest eine vierte Kategorie von Ektasien zu erwähnen, die in mehreren Bänden des BCSC behandelt wird – fahrlässig aufgrund ihrer Bedeutung als klinische Entität (sowohl hinsichtlich ihrer Häufigkeit als auch ihrer Auswirkungen auf das Sehvermögen). Was ist das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Iatrogene Ektasie nach  keratorefraktiver Chirurgie</a:t>
            </a:r>
          </a:p>
        </p:txBody>
      </p:sp>
      <p:sp>
        <p:nvSpPr>
          <p:cNvPr id="4" name="Arrow: Bent 3">
            <a:extLst>
              <a:ext uri="{FF2B5EF4-FFF2-40B4-BE49-F238E27FC236}">
                <a16:creationId xmlns:a16="http://schemas.microsoft.com/office/drawing/2014/main" id="{BE820A5D-5320-4C17-B3D9-9D5871750D8F}"/>
              </a:ext>
            </a:extLst>
          </p:cNvPr>
          <p:cNvSpPr/>
          <p:nvPr/>
        </p:nvSpPr>
        <p:spPr>
          <a:xfrm rot="16200000">
            <a:off x="1583635" y="2209800"/>
            <a:ext cx="1066800" cy="9144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4171EE-0268-46E5-B428-D9296F086B6D}"/>
              </a:ext>
            </a:extLst>
          </p:cNvPr>
          <p:cNvSpPr/>
          <p:nvPr/>
        </p:nvSpPr>
        <p:spPr>
          <a:xfrm>
            <a:off x="4876800" y="3581400"/>
            <a:ext cx="21336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4B6859-60DD-4F3D-AEEF-8C249DF2D1EF}"/>
              </a:ext>
            </a:extLst>
          </p:cNvPr>
          <p:cNvSpPr txBox="1"/>
          <p:nvPr/>
        </p:nvSpPr>
        <p:spPr>
          <a:xfrm>
            <a:off x="1715640" y="1632466"/>
            <a:ext cx="341760" cy="40011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5102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5" name="Group 3">
            <a:extLst>
              <a:ext uri="{FF2B5EF4-FFF2-40B4-BE49-F238E27FC236}">
                <a16:creationId xmlns:a16="http://schemas.microsoft.com/office/drawing/2014/main" id="{F0F53308-1FBF-4226-931F-421263919D0D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Nach einer keratorefraktiven Operation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die Hornhaut dünner?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Unten,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Global, insbesondere im unteren Bereich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tritt eine Ausbuchtung auf?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Eisenlinie?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er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151" name="Rectangle 56">
            <a:extLst>
              <a:ext uri="{FF2B5EF4-FFF2-40B4-BE49-F238E27FC236}">
                <a16:creationId xmlns:a16="http://schemas.microsoft.com/office/drawing/2014/main" id="{D4689CFB-976D-4288-9D68-7E601476FE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4152" name="Slide Number Placeholder 1">
            <a:extLst>
              <a:ext uri="{FF2B5EF4-FFF2-40B4-BE49-F238E27FC236}">
                <a16:creationId xmlns:a16="http://schemas.microsoft.com/office/drawing/2014/main" id="{2CE4ED1F-B7F8-42CE-870D-8822F6496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4E506ED-37A2-4DFF-A0B4-434EA5FE5FEC}" type="slidenum">
              <a:rPr lang="en-US" altLang="en-US" sz="1000" smtClean="0"/>
              <a:t>12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5EC98CB7-39C6-4C1C-92AB-04496D19D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0591E2-1192-4697-92B9-F9573B971E07}"/>
              </a:ext>
            </a:extLst>
          </p:cNvPr>
          <p:cNvSpPr txBox="1"/>
          <p:nvPr/>
        </p:nvSpPr>
        <p:spPr>
          <a:xfrm>
            <a:off x="2590800" y="2286000"/>
            <a:ext cx="6380921" cy="9489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de-DE" sz="1200" i="1" dirty="0">
                <a:solidFill>
                  <a:srgbClr val="0000FF"/>
                </a:solidFill>
              </a:rPr>
              <a:t>Bevor wir uns näher mit diesen drei befassen, wäre es fahrlässig, nicht zumindest eine vierte Kategorie von Ektasien zu erwähnen, die in mehreren Bänden des BCSC behandelt wird – fahrlässig aufgrund ihrer Bedeutung als klinische Entität (sowohl hinsichtlich ihrer Häufigkeit als auch ihrer Auswirkungen auf das Sehvermögen). Was ist das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Iatrogene Ektasie nach  keratorefraktiver Chirurgie</a:t>
            </a:r>
          </a:p>
        </p:txBody>
      </p:sp>
      <p:sp>
        <p:nvSpPr>
          <p:cNvPr id="4" name="Arrow: Bent 3">
            <a:extLst>
              <a:ext uri="{FF2B5EF4-FFF2-40B4-BE49-F238E27FC236}">
                <a16:creationId xmlns:a16="http://schemas.microsoft.com/office/drawing/2014/main" id="{BE820A5D-5320-4C17-B3D9-9D5871750D8F}"/>
              </a:ext>
            </a:extLst>
          </p:cNvPr>
          <p:cNvSpPr/>
          <p:nvPr/>
        </p:nvSpPr>
        <p:spPr>
          <a:xfrm rot="16200000">
            <a:off x="1583635" y="2209800"/>
            <a:ext cx="1066800" cy="9144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147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5" name="Group 3">
            <a:extLst>
              <a:ext uri="{FF2B5EF4-FFF2-40B4-BE49-F238E27FC236}">
                <a16:creationId xmlns:a16="http://schemas.microsoft.com/office/drawing/2014/main" id="{F0F53308-1FBF-4226-931F-421263919D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734949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Nach einer keratorefraktiven Operation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die Hornhaut dünner?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Unten,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Global, insbesondere im unteren Bereich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Unterer Randstreifen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tritt eine Ausbuchtung auf?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Eisenlinie?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er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151" name="Rectangle 56">
            <a:extLst>
              <a:ext uri="{FF2B5EF4-FFF2-40B4-BE49-F238E27FC236}">
                <a16:creationId xmlns:a16="http://schemas.microsoft.com/office/drawing/2014/main" id="{D4689CFB-976D-4288-9D68-7E601476FE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4152" name="Slide Number Placeholder 1">
            <a:extLst>
              <a:ext uri="{FF2B5EF4-FFF2-40B4-BE49-F238E27FC236}">
                <a16:creationId xmlns:a16="http://schemas.microsoft.com/office/drawing/2014/main" id="{2CE4ED1F-B7F8-42CE-870D-8822F6496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4E506ED-37A2-4DFF-A0B4-434EA5FE5FEC}" type="slidenum">
              <a:rPr lang="en-US" altLang="en-US" sz="1000" smtClean="0"/>
              <a:t>13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5EC98CB7-39C6-4C1C-92AB-04496D19D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8" name="Text Box 62">
            <a:extLst>
              <a:ext uri="{FF2B5EF4-FFF2-40B4-BE49-F238E27FC236}">
                <a16:creationId xmlns:a16="http://schemas.microsoft.com/office/drawing/2014/main" id="{7B4528A0-6ED4-461F-A74D-DF9A3FF86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362200"/>
            <a:ext cx="4626588" cy="156966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/>
                </a:solidFill>
              </a:rPr>
              <a:t>Was sind die Risikofaktoren für eine Ektasie nach einer LASIK-Operation?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--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--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--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--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--</a:t>
            </a:r>
          </a:p>
        </p:txBody>
      </p:sp>
    </p:spTree>
    <p:extLst>
      <p:ext uri="{BB962C8B-B14F-4D97-AF65-F5344CB8AC3E}">
        <p14:creationId xmlns:p14="http://schemas.microsoft.com/office/powerpoint/2010/main" val="3034667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5" name="Group 3">
            <a:extLst>
              <a:ext uri="{FF2B5EF4-FFF2-40B4-BE49-F238E27FC236}">
                <a16:creationId xmlns:a16="http://schemas.microsoft.com/office/drawing/2014/main" id="{F0F53308-1FBF-4226-931F-421263919D0D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Nach einer keratorefraktiven Operation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die Hornhaut dünner?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Unten,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Global, insbesondere im unteren Bereich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Unterer Randstreifen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tritt eine Ausbuchtung auf?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Eisenlinie?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er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151" name="Rectangle 56">
            <a:extLst>
              <a:ext uri="{FF2B5EF4-FFF2-40B4-BE49-F238E27FC236}">
                <a16:creationId xmlns:a16="http://schemas.microsoft.com/office/drawing/2014/main" id="{D4689CFB-976D-4288-9D68-7E601476FE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4152" name="Slide Number Placeholder 1">
            <a:extLst>
              <a:ext uri="{FF2B5EF4-FFF2-40B4-BE49-F238E27FC236}">
                <a16:creationId xmlns:a16="http://schemas.microsoft.com/office/drawing/2014/main" id="{2CE4ED1F-B7F8-42CE-870D-8822F6496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4E506ED-37A2-4DFF-A0B4-434EA5FE5FEC}" type="slidenum">
              <a:rPr lang="en-US" altLang="en-US" sz="1000" smtClean="0"/>
              <a:t>14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5EC98CB7-39C6-4C1C-92AB-04496D19D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8" name="Text Box 62">
            <a:extLst>
              <a:ext uri="{FF2B5EF4-FFF2-40B4-BE49-F238E27FC236}">
                <a16:creationId xmlns:a16="http://schemas.microsoft.com/office/drawing/2014/main" id="{7B4528A0-6ED4-461F-A74D-DF9A3FF86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362200"/>
            <a:ext cx="4626588" cy="131831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chemeClr val="bg1"/>
                </a:solidFill>
              </a:rPr>
              <a:t>Was sind die Risikofaktoren für eine Ektasie nach einer LASIK-Operation</a:t>
            </a:r>
            <a:r>
              <a:rPr lang="en-US" altLang="en-US" sz="1200" i="1" dirty="0">
                <a:solidFill>
                  <a:schemeClr val="bg1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--KCN oder KCN im Vorstadium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--Dünnes postoperatives Stroma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--Geringe zentrale Hornhautdicke vor der Operation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--Hohe Kurzsichtigkeit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--Alter &lt; 30 Jahre</a:t>
            </a:r>
          </a:p>
        </p:txBody>
      </p:sp>
    </p:spTree>
    <p:extLst>
      <p:ext uri="{BB962C8B-B14F-4D97-AF65-F5344CB8AC3E}">
        <p14:creationId xmlns:p14="http://schemas.microsoft.com/office/powerpoint/2010/main" val="4144463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5" name="Group 3">
            <a:extLst>
              <a:ext uri="{FF2B5EF4-FFF2-40B4-BE49-F238E27FC236}">
                <a16:creationId xmlns:a16="http://schemas.microsoft.com/office/drawing/2014/main" id="{F0F53308-1FBF-4226-931F-421263919D0D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Nach einer keratorefraktiven Operation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die Hornhaut dünner?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Unten,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Global, insbesondere im unteren Bereich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tritt eine Ausbuchtung auf?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Eisenlinie?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er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152" name="Slide Number Placeholder 1">
            <a:extLst>
              <a:ext uri="{FF2B5EF4-FFF2-40B4-BE49-F238E27FC236}">
                <a16:creationId xmlns:a16="http://schemas.microsoft.com/office/drawing/2014/main" id="{2CE4ED1F-B7F8-42CE-870D-8822F6496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4E506ED-37A2-4DFF-A0B4-434EA5FE5FEC}" type="slidenum">
              <a:rPr lang="en-US" altLang="en-US" sz="1000" smtClean="0"/>
              <a:t>15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5EC98CB7-39C6-4C1C-92AB-04496D19D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8" name="Text Box 62">
            <a:extLst>
              <a:ext uri="{FF2B5EF4-FFF2-40B4-BE49-F238E27FC236}">
                <a16:creationId xmlns:a16="http://schemas.microsoft.com/office/drawing/2014/main" id="{7B4528A0-6ED4-461F-A74D-DF9A3FF86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362200"/>
            <a:ext cx="4626588" cy="131831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chemeClr val="bg1">
                    <a:lumMod val="75000"/>
                  </a:schemeClr>
                </a:solidFill>
              </a:rPr>
              <a:t>Was sind die Risikofaktoren für eine Ektasie nach einer LASIK-Operation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--KCN oder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Forme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fruste KCN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--Dünnes postoperatives Stroma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--Geringe zentrale Hornhautdicke vor der Operation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--Hohe Kurzsichtigkeit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--Alter &lt; 30 Jahre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7FCA83-BAF2-41F1-8807-8EEC24B30DF9}"/>
              </a:ext>
            </a:extLst>
          </p:cNvPr>
          <p:cNvSpPr txBox="1"/>
          <p:nvPr/>
        </p:nvSpPr>
        <p:spPr>
          <a:xfrm>
            <a:off x="228600" y="2916197"/>
            <a:ext cx="7148111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Weitere Informationen zur Post-LASIK-Ektasie finden Sie in der Folienreihe </a:t>
            </a:r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RS2</a:t>
            </a:r>
          </a:p>
        </p:txBody>
      </p:sp>
    </p:spTree>
    <p:extLst>
      <p:ext uri="{BB962C8B-B14F-4D97-AF65-F5344CB8AC3E}">
        <p14:creationId xmlns:p14="http://schemas.microsoft.com/office/powerpoint/2010/main" val="2929578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5" name="Group 3">
            <a:extLst>
              <a:ext uri="{FF2B5EF4-FFF2-40B4-BE49-F238E27FC236}">
                <a16:creationId xmlns:a16="http://schemas.microsoft.com/office/drawing/2014/main" id="{F0F53308-1FBF-4226-931F-421263919D0D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die Hornhaut dünner?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Unten,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Global, insbesondere im unteren Bereich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Unterer Randstreifen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tritt eine Ausbuchtung auf?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Eisenlinie?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er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151" name="Rectangle 56">
            <a:extLst>
              <a:ext uri="{FF2B5EF4-FFF2-40B4-BE49-F238E27FC236}">
                <a16:creationId xmlns:a16="http://schemas.microsoft.com/office/drawing/2014/main" id="{D4689CFB-976D-4288-9D68-7E601476FE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4152" name="Slide Number Placeholder 1">
            <a:extLst>
              <a:ext uri="{FF2B5EF4-FFF2-40B4-BE49-F238E27FC236}">
                <a16:creationId xmlns:a16="http://schemas.microsoft.com/office/drawing/2014/main" id="{2CE4ED1F-B7F8-42CE-870D-8822F6496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4E506ED-37A2-4DFF-A0B4-434EA5FE5FEC}" type="slidenum">
              <a:rPr lang="en-US" altLang="en-US" sz="1000" smtClean="0"/>
              <a:t>16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5EC98CB7-39C6-4C1C-92AB-04496D19D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674677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54" name="Group 58">
            <a:extLst>
              <a:ext uri="{FF2B5EF4-FFF2-40B4-BE49-F238E27FC236}">
                <a16:creationId xmlns:a16="http://schemas.microsoft.com/office/drawing/2014/main" id="{DD0FA627-CEDB-4378-B52F-CF8250F1AB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61530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Inferior,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ragt er hervor?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Eisenlinie?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Fleischer-Ring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175" name="Rectangle 59">
            <a:extLst>
              <a:ext uri="{FF2B5EF4-FFF2-40B4-BE49-F238E27FC236}">
                <a16:creationId xmlns:a16="http://schemas.microsoft.com/office/drawing/2014/main" id="{BB172BE4-5A36-46EB-A8BE-C837BF1105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5176" name="Slide Number Placeholder 1">
            <a:extLst>
              <a:ext uri="{FF2B5EF4-FFF2-40B4-BE49-F238E27FC236}">
                <a16:creationId xmlns:a16="http://schemas.microsoft.com/office/drawing/2014/main" id="{B8037D63-5A18-4555-8072-15754E838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5108758-BEC9-452C-988C-3CA30E5B2460}" type="slidenum">
              <a:rPr lang="en-US" altLang="en-US" sz="1000" smtClean="0"/>
              <a:t>17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3C86D065-9C2D-4D21-84A0-D75AB266DC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54" name="Group 58">
            <a:extLst>
              <a:ext uri="{FF2B5EF4-FFF2-40B4-BE49-F238E27FC236}">
                <a16:creationId xmlns:a16="http://schemas.microsoft.com/office/drawing/2014/main" id="{DD0FA627-CEDB-4378-B52F-CF8250F1AB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5122901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Inferior,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Eisenlinie?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Fleischer-Ring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175" name="Rectangle 59">
            <a:extLst>
              <a:ext uri="{FF2B5EF4-FFF2-40B4-BE49-F238E27FC236}">
                <a16:creationId xmlns:a16="http://schemas.microsoft.com/office/drawing/2014/main" id="{BB172BE4-5A36-46EB-A8BE-C837BF1105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5176" name="Slide Number Placeholder 1">
            <a:extLst>
              <a:ext uri="{FF2B5EF4-FFF2-40B4-BE49-F238E27FC236}">
                <a16:creationId xmlns:a16="http://schemas.microsoft.com/office/drawing/2014/main" id="{B8037D63-5A18-4555-8072-15754E838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5108758-BEC9-452C-988C-3CA30E5B2460}" type="slidenum">
              <a:rPr lang="en-US" altLang="en-US" sz="1000" smtClean="0"/>
              <a:t>18</a:t>
            </a:fld>
            <a:endParaRPr lang="en-US" altLang="en-US" sz="10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A40936-490E-4DA7-9D29-56FB91626388}"/>
              </a:ext>
            </a:extLst>
          </p:cNvPr>
          <p:cNvSpPr txBox="1"/>
          <p:nvPr/>
        </p:nvSpPr>
        <p:spPr>
          <a:xfrm>
            <a:off x="2514600" y="2667000"/>
            <a:ext cx="2965877" cy="584775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hoch ist die Inzidenz von KCN?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Etwa 1/2000</a:t>
            </a:r>
          </a:p>
        </p:txBody>
      </p:sp>
      <p:sp>
        <p:nvSpPr>
          <p:cNvPr id="7" name="Text Box 55">
            <a:extLst>
              <a:ext uri="{FF2B5EF4-FFF2-40B4-BE49-F238E27FC236}">
                <a16:creationId xmlns:a16="http://schemas.microsoft.com/office/drawing/2014/main" id="{40EAFCB5-99DF-4F66-BBDC-052431D76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31391825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54" name="Group 58">
            <a:extLst>
              <a:ext uri="{FF2B5EF4-FFF2-40B4-BE49-F238E27FC236}">
                <a16:creationId xmlns:a16="http://schemas.microsoft.com/office/drawing/2014/main" id="{DD0FA627-CEDB-4378-B52F-CF8250F1AB31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Inferior,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ragt er hervor?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Eisenlinie?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Fleischer-Ring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175" name="Rectangle 59">
            <a:extLst>
              <a:ext uri="{FF2B5EF4-FFF2-40B4-BE49-F238E27FC236}">
                <a16:creationId xmlns:a16="http://schemas.microsoft.com/office/drawing/2014/main" id="{BB172BE4-5A36-46EB-A8BE-C837BF1105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5176" name="Slide Number Placeholder 1">
            <a:extLst>
              <a:ext uri="{FF2B5EF4-FFF2-40B4-BE49-F238E27FC236}">
                <a16:creationId xmlns:a16="http://schemas.microsoft.com/office/drawing/2014/main" id="{B8037D63-5A18-4555-8072-15754E838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5108758-BEC9-452C-988C-3CA30E5B2460}" type="slidenum">
              <a:rPr lang="en-US" altLang="en-US" sz="1000" smtClean="0"/>
              <a:t>19</a:t>
            </a:fld>
            <a:endParaRPr lang="en-US" altLang="en-US" sz="10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A40936-490E-4DA7-9D29-56FB91626388}"/>
              </a:ext>
            </a:extLst>
          </p:cNvPr>
          <p:cNvSpPr txBox="1"/>
          <p:nvPr/>
        </p:nvSpPr>
        <p:spPr>
          <a:xfrm>
            <a:off x="2514600" y="2667000"/>
            <a:ext cx="2965877" cy="584775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hoch ist die Inzidenz von KCN?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Etwa 1/2000</a:t>
            </a:r>
          </a:p>
        </p:txBody>
      </p:sp>
      <p:sp>
        <p:nvSpPr>
          <p:cNvPr id="7" name="Text Box 55">
            <a:extLst>
              <a:ext uri="{FF2B5EF4-FFF2-40B4-BE49-F238E27FC236}">
                <a16:creationId xmlns:a16="http://schemas.microsoft.com/office/drawing/2014/main" id="{7817E7D1-52B7-4514-8572-195C258224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738967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331E4A-74E4-4AE5-92A5-EF4503F33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pPr>
              <a:defRPr/>
            </a:pPr>
            <a:fld id="{7C1F3EFF-1FE8-4731-82AA-DCC6F22450C8}" type="slidenum">
              <a:rPr lang="en-US" altLang="en-US" smtClean="0"/>
              <a:t>2</a:t>
            </a:fld>
            <a:endParaRPr lang="en-US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8888EC-51EB-424C-B0B5-D141893D1706}"/>
              </a:ext>
            </a:extLst>
          </p:cNvPr>
          <p:cNvSpPr txBox="1"/>
          <p:nvPr/>
        </p:nvSpPr>
        <p:spPr>
          <a:xfrm>
            <a:off x="590548" y="1676400"/>
            <a:ext cx="7962901" cy="120032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ist, kurz gesagt, eine </a:t>
            </a:r>
            <a:r>
              <a:rPr lang="en-US" sz="1200" dirty="0">
                <a:solidFill>
                  <a:srgbClr val="0000FF"/>
                </a:solidFill>
              </a:rPr>
              <a:t>Hornhautektasie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Zu meiner Enttäuschung konnte ich im </a:t>
            </a:r>
            <a:r>
              <a:rPr lang="en-US" sz="1200" i="1" dirty="0">
                <a:solidFill>
                  <a:srgbClr val="0000FF"/>
                </a:solidFill>
              </a:rPr>
              <a:t>BCSC </a:t>
            </a:r>
            <a:r>
              <a:rPr lang="en-US" sz="1200" dirty="0">
                <a:solidFill>
                  <a:srgbClr val="0000FF"/>
                </a:solidFill>
              </a:rPr>
              <a:t>(oder </a:t>
            </a:r>
            <a:r>
              <a:rPr lang="en-US" sz="1200" i="1" dirty="0" err="1">
                <a:solidFill>
                  <a:srgbClr val="0000FF"/>
                </a:solidFill>
              </a:rPr>
              <a:t>EyeWiki</a:t>
            </a:r>
            <a:r>
              <a:rPr lang="en-US" sz="1200" i="1" dirty="0">
                <a:solidFill>
                  <a:srgbClr val="0000FF"/>
                </a:solidFill>
              </a:rPr>
              <a:t>, </a:t>
            </a:r>
            <a:r>
              <a:rPr lang="en-US" sz="1200" dirty="0">
                <a:solidFill>
                  <a:srgbClr val="0000FF"/>
                </a:solidFill>
              </a:rPr>
              <a:t>oder </a:t>
            </a:r>
            <a:r>
              <a:rPr lang="en-US" sz="1200" dirty="0" err="1">
                <a:solidFill>
                  <a:srgbClr val="0000FF"/>
                </a:solidFill>
              </a:rPr>
              <a:t>Krachmer</a:t>
            </a:r>
            <a:r>
              <a:rPr lang="en-US" sz="1200" dirty="0">
                <a:solidFill>
                  <a:srgbClr val="0000FF"/>
                </a:solidFill>
              </a:rPr>
              <a:t>, oder Albert &amp; </a:t>
            </a:r>
            <a:r>
              <a:rPr lang="en-US" sz="1200" dirty="0" err="1">
                <a:solidFill>
                  <a:srgbClr val="0000FF"/>
                </a:solidFill>
              </a:rPr>
              <a:t>Jakobiec</a:t>
            </a:r>
            <a:r>
              <a:rPr lang="en-US" sz="1200" dirty="0">
                <a:solidFill>
                  <a:srgbClr val="0000FF"/>
                </a:solidFill>
              </a:rPr>
              <a:t>) keine „offizielle“ Definition finden, daher basiert das Folgende auf meiner Auswertung der oben genannten Quellen: </a:t>
            </a:r>
          </a:p>
        </p:txBody>
      </p:sp>
      <p:sp>
        <p:nvSpPr>
          <p:cNvPr id="7" name="Text Box 55">
            <a:extLst>
              <a:ext uri="{FF2B5EF4-FFF2-40B4-BE49-F238E27FC236}">
                <a16:creationId xmlns:a16="http://schemas.microsoft.com/office/drawing/2014/main" id="{D3123086-2997-47B6-9A2F-40CA51150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8" name="Rectangle 56">
            <a:extLst>
              <a:ext uri="{FF2B5EF4-FFF2-40B4-BE49-F238E27FC236}">
                <a16:creationId xmlns:a16="http://schemas.microsoft.com/office/drawing/2014/main" id="{8D42BCEC-3C7E-4B4C-9A01-EEB18DA6D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006729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3" name="Group 3">
            <a:extLst>
              <a:ext uri="{FF2B5EF4-FFF2-40B4-BE49-F238E27FC236}">
                <a16:creationId xmlns:a16="http://schemas.microsoft.com/office/drawing/2014/main" id="{E4035A9E-BF31-4B9C-8F72-40E2F82B99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998067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tritt der Haarausfall auf?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Unten,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wölbt sich die Hornhaut?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Eisenlinie?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Fleischer-Ring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199" name="Rectangle 56">
            <a:extLst>
              <a:ext uri="{FF2B5EF4-FFF2-40B4-BE49-F238E27FC236}">
                <a16:creationId xmlns:a16="http://schemas.microsoft.com/office/drawing/2014/main" id="{1238E8CD-22C4-4CAF-868A-9C50636B6B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6200" name="Slide Number Placeholder 1">
            <a:extLst>
              <a:ext uri="{FF2B5EF4-FFF2-40B4-BE49-F238E27FC236}">
                <a16:creationId xmlns:a16="http://schemas.microsoft.com/office/drawing/2014/main" id="{787C943A-A3DD-4910-B09E-DDB1585F2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7A143FE-F779-422A-8294-9E33D1834035}" type="slidenum">
              <a:rPr lang="en-US" altLang="en-US" sz="1000" smtClean="0"/>
              <a:t>20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6D61F725-4CF8-410F-8DB4-8E383033F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059" name="Group 3">
            <a:extLst>
              <a:ext uri="{FF2B5EF4-FFF2-40B4-BE49-F238E27FC236}">
                <a16:creationId xmlns:a16="http://schemas.microsoft.com/office/drawing/2014/main" id="{0CF0056D-3630-4E80-96E7-2EBAD965D8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6834007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Inferior,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ragt er hervor?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Eisenlinie?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Fleischer-Ring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223" name="Rectangle 56">
            <a:extLst>
              <a:ext uri="{FF2B5EF4-FFF2-40B4-BE49-F238E27FC236}">
                <a16:creationId xmlns:a16="http://schemas.microsoft.com/office/drawing/2014/main" id="{BC8A2D61-D596-415E-9538-0623829E2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7224" name="Slide Number Placeholder 1">
            <a:extLst>
              <a:ext uri="{FF2B5EF4-FFF2-40B4-BE49-F238E27FC236}">
                <a16:creationId xmlns:a16="http://schemas.microsoft.com/office/drawing/2014/main" id="{B73B2994-4240-42A7-B947-1218E85EB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4299AA7-10A4-4883-996F-D9B1A0A7FA4A}" type="slidenum">
              <a:rPr lang="en-US" altLang="en-US" sz="1000" smtClean="0"/>
              <a:t>21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C538436E-5D57-4F93-A2A3-7E87422692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7" name="Group 3">
            <a:extLst>
              <a:ext uri="{FF2B5EF4-FFF2-40B4-BE49-F238E27FC236}">
                <a16:creationId xmlns:a16="http://schemas.microsoft.com/office/drawing/2014/main" id="{6F13BD09-1F2C-450C-BC5A-CF4DFBA8C7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4363290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Inferior,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ragt er hervor?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Eisenlinie?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Fleischer-Ring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247" name="Rectangle 57">
            <a:extLst>
              <a:ext uri="{FF2B5EF4-FFF2-40B4-BE49-F238E27FC236}">
                <a16:creationId xmlns:a16="http://schemas.microsoft.com/office/drawing/2014/main" id="{C1454F5B-6900-447F-9226-1DE75283F3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8248" name="Slide Number Placeholder 1">
            <a:extLst>
              <a:ext uri="{FF2B5EF4-FFF2-40B4-BE49-F238E27FC236}">
                <a16:creationId xmlns:a16="http://schemas.microsoft.com/office/drawing/2014/main" id="{8EFABE9F-478B-4147-BAB3-01265974C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F0A8A4C-146C-4B9B-8187-4DEDFF4E8035}" type="slidenum">
              <a:rPr lang="en-US" altLang="en-US" sz="1000" smtClean="0"/>
              <a:t>22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6ECD2A9C-E36B-45CA-B24B-59708F204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083" name="Group 3">
            <a:extLst>
              <a:ext uri="{FF2B5EF4-FFF2-40B4-BE49-F238E27FC236}">
                <a16:creationId xmlns:a16="http://schemas.microsoft.com/office/drawing/2014/main" id="{A7501396-6481-42A7-B11B-43226D61DE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739525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Eisenlinie?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Fleischer-Ring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271" name="Rectangle 56">
            <a:extLst>
              <a:ext uri="{FF2B5EF4-FFF2-40B4-BE49-F238E27FC236}">
                <a16:creationId xmlns:a16="http://schemas.microsoft.com/office/drawing/2014/main" id="{083412E3-2AC1-45FC-A947-0ACB4C117C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9272" name="Slide Number Placeholder 1">
            <a:extLst>
              <a:ext uri="{FF2B5EF4-FFF2-40B4-BE49-F238E27FC236}">
                <a16:creationId xmlns:a16="http://schemas.microsoft.com/office/drawing/2014/main" id="{D72C4BE1-6E31-4BE6-BDE9-3296FF9A2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24BBD4C-164A-4BF3-9C05-52CB152EB120}" type="slidenum">
              <a:rPr lang="en-US" altLang="en-US" sz="1000" smtClean="0"/>
              <a:t>23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03D33E14-797D-4B0A-B785-C40CC91C9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1" name="Group 3">
            <a:extLst>
              <a:ext uri="{FF2B5EF4-FFF2-40B4-BE49-F238E27FC236}">
                <a16:creationId xmlns:a16="http://schemas.microsoft.com/office/drawing/2014/main" id="{D709CC2E-EDF9-4C4A-9BFD-A234843268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1423027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Eisenlinie?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Fleischer-Ring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2343" name="Rectangle 56">
            <a:extLst>
              <a:ext uri="{FF2B5EF4-FFF2-40B4-BE49-F238E27FC236}">
                <a16:creationId xmlns:a16="http://schemas.microsoft.com/office/drawing/2014/main" id="{FD75A07D-3651-4B7C-AFA0-AA7AE28C05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12344" name="Slide Number Placeholder 1">
            <a:extLst>
              <a:ext uri="{FF2B5EF4-FFF2-40B4-BE49-F238E27FC236}">
                <a16:creationId xmlns:a16="http://schemas.microsoft.com/office/drawing/2014/main" id="{AC4121D0-0A28-4F4D-8F88-A66C3C28E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93ED950-B939-4636-898A-6246EF288F8A}" type="slidenum">
              <a:rPr lang="en-US" altLang="en-US" sz="1000" smtClean="0"/>
              <a:t>24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D2E95809-0719-49A5-9691-F0F017CBD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7" name="Group 3">
            <a:extLst>
              <a:ext uri="{FF2B5EF4-FFF2-40B4-BE49-F238E27FC236}">
                <a16:creationId xmlns:a16="http://schemas.microsoft.com/office/drawing/2014/main" id="{8C796E24-6EE4-4BAF-B5AD-511B2BCC68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319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Eisenlinie?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Fleischer-Ring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3367" name="Rectangle 56">
            <a:extLst>
              <a:ext uri="{FF2B5EF4-FFF2-40B4-BE49-F238E27FC236}">
                <a16:creationId xmlns:a16="http://schemas.microsoft.com/office/drawing/2014/main" id="{E568A2C6-0E2F-4705-A602-B43F4CD6F6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13368" name="Slide Number Placeholder 1">
            <a:extLst>
              <a:ext uri="{FF2B5EF4-FFF2-40B4-BE49-F238E27FC236}">
                <a16:creationId xmlns:a16="http://schemas.microsoft.com/office/drawing/2014/main" id="{360A07D3-FFDB-4569-BA88-ED4F446DF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4019D10-C8E8-491F-95C1-1230BB930F97}" type="slidenum">
              <a:rPr lang="en-US" altLang="en-US" sz="1000" smtClean="0"/>
              <a:t>25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F0077473-A843-4D1C-9780-707E68380D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5">
            <a:extLst>
              <a:ext uri="{FF2B5EF4-FFF2-40B4-BE49-F238E27FC236}">
                <a16:creationId xmlns:a16="http://schemas.microsoft.com/office/drawing/2014/main" id="{9FED5283-3FB4-4C81-8962-B87091DE30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pic>
        <p:nvPicPr>
          <p:cNvPr id="15362" name="Picture 3">
            <a:extLst>
              <a:ext uri="{FF2B5EF4-FFF2-40B4-BE49-F238E27FC236}">
                <a16:creationId xmlns:a16="http://schemas.microsoft.com/office/drawing/2014/main" id="{1782F258-587B-482B-98D3-40CB7F004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4021138" cy="269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4">
            <a:extLst>
              <a:ext uri="{FF2B5EF4-FFF2-40B4-BE49-F238E27FC236}">
                <a16:creationId xmlns:a16="http://schemas.microsoft.com/office/drawing/2014/main" id="{7F9CE007-5B6E-4B7D-990B-17172F112C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713" y="152400"/>
            <a:ext cx="4156075" cy="269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1">
            <a:extLst>
              <a:ext uri="{FF2B5EF4-FFF2-40B4-BE49-F238E27FC236}">
                <a16:creationId xmlns:a16="http://schemas.microsoft.com/office/drawing/2014/main" id="{6D77A4D0-074C-4294-882C-82803AB2B5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352800"/>
            <a:ext cx="3733800" cy="296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Box 2">
            <a:extLst>
              <a:ext uri="{FF2B5EF4-FFF2-40B4-BE49-F238E27FC236}">
                <a16:creationId xmlns:a16="http://schemas.microsoft.com/office/drawing/2014/main" id="{BE42CF97-390C-4DBD-833F-53275FBCE9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963" y="2908300"/>
            <a:ext cx="3402012" cy="210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KCN: </a:t>
            </a:r>
            <a:r>
              <a:rPr lang="en-US" altLang="en-US" sz="1200" dirty="0" err="1"/>
              <a:t>Vorwölbung</a:t>
            </a:r>
            <a:r>
              <a:rPr lang="en-US" altLang="en-US" sz="1200" dirty="0"/>
              <a:t> an der </a:t>
            </a:r>
            <a:r>
              <a:rPr lang="en-US" altLang="en-US" sz="1200" dirty="0" err="1"/>
              <a:t>verdünnten</a:t>
            </a:r>
            <a:r>
              <a:rPr lang="en-US" altLang="en-US" sz="1200" dirty="0"/>
              <a:t> Stelle</a:t>
            </a:r>
          </a:p>
        </p:txBody>
      </p:sp>
      <p:sp>
        <p:nvSpPr>
          <p:cNvPr id="15366" name="TextBox 9">
            <a:extLst>
              <a:ext uri="{FF2B5EF4-FFF2-40B4-BE49-F238E27FC236}">
                <a16:creationId xmlns:a16="http://schemas.microsoft.com/office/drawing/2014/main" id="{E6E84DF5-4596-46E9-AB5B-15E2D236E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800" y="2908300"/>
            <a:ext cx="3517900" cy="394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/>
              <a:t>Keratoglobus</a:t>
            </a:r>
            <a:r>
              <a:rPr lang="en-US" altLang="en-US" sz="1200" dirty="0"/>
              <a:t>: </a:t>
            </a:r>
            <a:r>
              <a:rPr lang="en-US" altLang="en-US" sz="1200" dirty="0" err="1"/>
              <a:t>Vorwölbung</a:t>
            </a:r>
            <a:r>
              <a:rPr lang="en-US" altLang="en-US" sz="1200" dirty="0"/>
              <a:t> </a:t>
            </a:r>
            <a:r>
              <a:rPr lang="en-US" altLang="en-US" sz="1200" dirty="0" err="1"/>
              <a:t>über</a:t>
            </a:r>
            <a:r>
              <a:rPr lang="en-US" altLang="en-US" sz="1200" dirty="0"/>
              <a:t> die </a:t>
            </a:r>
            <a:r>
              <a:rPr lang="en-US" altLang="en-US" sz="1200" dirty="0" err="1"/>
              <a:t>gesamte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Hornhaut</a:t>
            </a:r>
            <a:endParaRPr lang="en-US" altLang="en-US" sz="1200" dirty="0"/>
          </a:p>
        </p:txBody>
      </p:sp>
      <p:sp>
        <p:nvSpPr>
          <p:cNvPr id="15367" name="TextBox 11">
            <a:extLst>
              <a:ext uri="{FF2B5EF4-FFF2-40B4-BE49-F238E27FC236}">
                <a16:creationId xmlns:a16="http://schemas.microsoft.com/office/drawing/2014/main" id="{A042D9A9-7874-4C48-BA0A-1C37787D6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9188" y="6408738"/>
            <a:ext cx="4160837" cy="394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/>
              <a:t>Pellucidale</a:t>
            </a:r>
            <a:r>
              <a:rPr lang="en-US" altLang="en-US" sz="1200" dirty="0"/>
              <a:t> marginale Degeneration: </a:t>
            </a:r>
            <a:r>
              <a:rPr lang="en-US" altLang="en-US" sz="1200" dirty="0" err="1"/>
              <a:t>Vorwölbung</a:t>
            </a:r>
            <a:r>
              <a:rPr lang="en-US" altLang="en-US" sz="1200" dirty="0"/>
              <a:t> </a:t>
            </a:r>
            <a:r>
              <a:rPr lang="en-US" altLang="en-US" sz="1200" i="1" dirty="0" err="1"/>
              <a:t>über</a:t>
            </a:r>
            <a:r>
              <a:rPr lang="en-US" altLang="en-US" sz="1200" i="1" dirty="0"/>
              <a:t> </a:t>
            </a:r>
            <a:r>
              <a:rPr lang="en-US" altLang="en-US" sz="1200" dirty="0"/>
              <a:t>dem </a:t>
            </a:r>
            <a:r>
              <a:rPr lang="en-US" altLang="en-US" sz="1200" dirty="0" err="1"/>
              <a:t>verdünnten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Bereich</a:t>
            </a:r>
            <a:endParaRPr lang="en-US" altLang="en-US" sz="1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7" name="Group 3">
            <a:extLst>
              <a:ext uri="{FF2B5EF4-FFF2-40B4-BE49-F238E27FC236}">
                <a16:creationId xmlns:a16="http://schemas.microsoft.com/office/drawing/2014/main" id="{8C796E24-6EE4-4BAF-B5AD-511B2BCC68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361143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Eisenlinie?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Fleischer-Ring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3368" name="Slide Number Placeholder 1">
            <a:extLst>
              <a:ext uri="{FF2B5EF4-FFF2-40B4-BE49-F238E27FC236}">
                <a16:creationId xmlns:a16="http://schemas.microsoft.com/office/drawing/2014/main" id="{360A07D3-FFDB-4569-BA88-ED4F446DF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4019D10-C8E8-491F-95C1-1230BB930F97}" type="slidenum">
              <a:rPr lang="en-US" altLang="en-US" sz="1000" smtClean="0"/>
              <a:t>27</a:t>
            </a:fld>
            <a:endParaRPr lang="en-US" altLang="en-US" sz="100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0B1FEC6-E38A-45F1-BA28-5B924877D0D1}"/>
              </a:ext>
            </a:extLst>
          </p:cNvPr>
          <p:cNvSpPr/>
          <p:nvPr/>
        </p:nvSpPr>
        <p:spPr>
          <a:xfrm>
            <a:off x="533400" y="3429000"/>
            <a:ext cx="7924800" cy="1295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tar: 5 Points 2">
            <a:extLst>
              <a:ext uri="{FF2B5EF4-FFF2-40B4-BE49-F238E27FC236}">
                <a16:creationId xmlns:a16="http://schemas.microsoft.com/office/drawing/2014/main" id="{83348909-3C33-463C-9A7A-B9893A88E291}"/>
              </a:ext>
            </a:extLst>
          </p:cNvPr>
          <p:cNvSpPr/>
          <p:nvPr/>
        </p:nvSpPr>
        <p:spPr>
          <a:xfrm>
            <a:off x="266700" y="3152015"/>
            <a:ext cx="762000" cy="685800"/>
          </a:xfrm>
          <a:prstGeom prst="star5">
            <a:avLst/>
          </a:prstGeom>
          <a:solidFill>
            <a:srgbClr val="0000F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2FBD8C6D-C7FF-49B9-861C-E91904FF4735}"/>
              </a:ext>
            </a:extLst>
          </p:cNvPr>
          <p:cNvSpPr/>
          <p:nvPr/>
        </p:nvSpPr>
        <p:spPr>
          <a:xfrm>
            <a:off x="266700" y="4088296"/>
            <a:ext cx="762000" cy="685800"/>
          </a:xfrm>
          <a:prstGeom prst="star5">
            <a:avLst/>
          </a:prstGeom>
          <a:solidFill>
            <a:srgbClr val="0000F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tar: 5 Points 8">
            <a:extLst>
              <a:ext uri="{FF2B5EF4-FFF2-40B4-BE49-F238E27FC236}">
                <a16:creationId xmlns:a16="http://schemas.microsoft.com/office/drawing/2014/main" id="{33F37F88-833E-4E41-B0AD-B7BC5A33660D}"/>
              </a:ext>
            </a:extLst>
          </p:cNvPr>
          <p:cNvSpPr/>
          <p:nvPr/>
        </p:nvSpPr>
        <p:spPr>
          <a:xfrm>
            <a:off x="7924800" y="3152015"/>
            <a:ext cx="762000" cy="685800"/>
          </a:xfrm>
          <a:prstGeom prst="star5">
            <a:avLst/>
          </a:prstGeom>
          <a:solidFill>
            <a:srgbClr val="0000F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tar: 5 Points 9">
            <a:extLst>
              <a:ext uri="{FF2B5EF4-FFF2-40B4-BE49-F238E27FC236}">
                <a16:creationId xmlns:a16="http://schemas.microsoft.com/office/drawing/2014/main" id="{4E371BAA-47F3-419A-807A-5958BD5F34AA}"/>
              </a:ext>
            </a:extLst>
          </p:cNvPr>
          <p:cNvSpPr/>
          <p:nvPr/>
        </p:nvSpPr>
        <p:spPr>
          <a:xfrm>
            <a:off x="7924800" y="4088296"/>
            <a:ext cx="762000" cy="685800"/>
          </a:xfrm>
          <a:prstGeom prst="star5">
            <a:avLst/>
          </a:prstGeom>
          <a:solidFill>
            <a:srgbClr val="0000F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747130-BE8B-427E-9CD3-65EAFC8FD981}"/>
              </a:ext>
            </a:extLst>
          </p:cNvPr>
          <p:cNvSpPr txBox="1"/>
          <p:nvPr/>
        </p:nvSpPr>
        <p:spPr>
          <a:xfrm>
            <a:off x="655240" y="5493776"/>
            <a:ext cx="7604919" cy="1015663"/>
          </a:xfrm>
          <a:prstGeom prst="rect">
            <a:avLst/>
          </a:prstGeom>
          <a:solidFill>
            <a:srgbClr val="00206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chemeClr val="bg1"/>
                </a:solidFill>
              </a:rPr>
              <a:t>Beachten Sie dies unbedingt! </a:t>
            </a:r>
            <a:r>
              <a:rPr lang="en-US" sz="1200" dirty="0">
                <a:solidFill>
                  <a:schemeClr val="bg1"/>
                </a:solidFill>
              </a:rPr>
              <a:t>Es ist buchstäblich die einzige Information zum Thema Ektasie, die die Autoren des Buches </a:t>
            </a:r>
            <a:r>
              <a:rPr lang="en-US" sz="1200" i="1" dirty="0">
                <a:solidFill>
                  <a:schemeClr val="bg1"/>
                </a:solidFill>
              </a:rPr>
              <a:t>„Cornea“ </a:t>
            </a:r>
            <a:r>
              <a:rPr lang="en-US" sz="1200" dirty="0">
                <a:solidFill>
                  <a:schemeClr val="bg1"/>
                </a:solidFill>
              </a:rPr>
              <a:t>für erwähnenswert hielten, um sie in den </a:t>
            </a:r>
            <a:r>
              <a:rPr lang="en-US" sz="1200" i="1" dirty="0">
                <a:solidFill>
                  <a:schemeClr val="bg1"/>
                </a:solidFill>
              </a:rPr>
              <a:t>„Highlights</a:t>
            </a:r>
            <a:r>
              <a:rPr lang="en-US" sz="1200" dirty="0">
                <a:solidFill>
                  <a:schemeClr val="bg1"/>
                </a:solidFill>
              </a:rPr>
              <a:t>“ des Kapitels über Ektasien und Dystrophien aufzunehmen!</a:t>
            </a:r>
          </a:p>
        </p:txBody>
      </p:sp>
      <p:sp>
        <p:nvSpPr>
          <p:cNvPr id="11" name="Text Box 55">
            <a:extLst>
              <a:ext uri="{FF2B5EF4-FFF2-40B4-BE49-F238E27FC236}">
                <a16:creationId xmlns:a16="http://schemas.microsoft.com/office/drawing/2014/main" id="{D07E2F21-9F65-472B-838E-B300407231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19313813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5" name="Group 3">
            <a:extLst>
              <a:ext uri="{FF2B5EF4-FFF2-40B4-BE49-F238E27FC236}">
                <a16:creationId xmlns:a16="http://schemas.microsoft.com/office/drawing/2014/main" id="{3E7679FF-515D-4FBB-9BAC-0AB703AA64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709252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verläuft sie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4391" name="Rectangle 56">
            <a:extLst>
              <a:ext uri="{FF2B5EF4-FFF2-40B4-BE49-F238E27FC236}">
                <a16:creationId xmlns:a16="http://schemas.microsoft.com/office/drawing/2014/main" id="{916915F4-BADE-438E-BE0B-8369AE12C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14392" name="Slide Number Placeholder 1">
            <a:extLst>
              <a:ext uri="{FF2B5EF4-FFF2-40B4-BE49-F238E27FC236}">
                <a16:creationId xmlns:a16="http://schemas.microsoft.com/office/drawing/2014/main" id="{625765EF-891C-4035-A1E1-3890E4AF0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726B738-6307-4665-B792-03450CD00E42}" type="slidenum">
              <a:rPr lang="en-US" altLang="en-US" sz="1000" smtClean="0"/>
              <a:t>28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811C44AF-8292-47C5-9F13-C04FBF6F2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1" name="Group 3">
            <a:extLst>
              <a:ext uri="{FF2B5EF4-FFF2-40B4-BE49-F238E27FC236}">
                <a16:creationId xmlns:a16="http://schemas.microsoft.com/office/drawing/2014/main" id="{93A4BF58-ADEA-4F91-838A-AC8687F5F3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310480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5415" name="Rectangle 56">
            <a:extLst>
              <a:ext uri="{FF2B5EF4-FFF2-40B4-BE49-F238E27FC236}">
                <a16:creationId xmlns:a16="http://schemas.microsoft.com/office/drawing/2014/main" id="{B1314A7E-C051-4E26-A4B5-269E3FA08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15416" name="Slide Number Placeholder 1">
            <a:extLst>
              <a:ext uri="{FF2B5EF4-FFF2-40B4-BE49-F238E27FC236}">
                <a16:creationId xmlns:a16="http://schemas.microsoft.com/office/drawing/2014/main" id="{95DBCEC7-5E9C-4EC2-8BCA-2FFA77D3C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E9564C6-7246-4022-AEE9-B020BAAABF43}" type="slidenum">
              <a:rPr lang="en-US" altLang="en-US" sz="1000" smtClean="0"/>
              <a:t>29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3582CF6C-135C-460A-8ED1-16FB51AF7F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331E4A-74E4-4AE5-92A5-EF4503F33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pPr>
              <a:defRPr/>
            </a:pPr>
            <a:fld id="{7C1F3EFF-1FE8-4731-82AA-DCC6F22450C8}" type="slidenum">
              <a:rPr lang="en-US" altLang="en-US" smtClean="0"/>
              <a:t>3</a:t>
            </a:fld>
            <a:endParaRPr lang="en-US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8888EC-51EB-424C-B0B5-D141893D1706}"/>
              </a:ext>
            </a:extLst>
          </p:cNvPr>
          <p:cNvSpPr txBox="1"/>
          <p:nvPr/>
        </p:nvSpPr>
        <p:spPr>
          <a:xfrm>
            <a:off x="590548" y="1676400"/>
            <a:ext cx="7962901" cy="12259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ist, kurz gesagt, eine </a:t>
            </a:r>
            <a:r>
              <a:rPr lang="en-US" sz="1200" dirty="0">
                <a:solidFill>
                  <a:srgbClr val="0000FF"/>
                </a:solidFill>
              </a:rPr>
              <a:t>Hornhautektasie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Zu meiner Enttäuschung konnte ich im </a:t>
            </a:r>
            <a:r>
              <a:rPr lang="en-US" sz="1200" i="1" dirty="0">
                <a:solidFill>
                  <a:srgbClr val="0000FF"/>
                </a:solidFill>
              </a:rPr>
              <a:t>BCSC </a:t>
            </a:r>
            <a:r>
              <a:rPr lang="en-US" sz="1200" dirty="0">
                <a:solidFill>
                  <a:srgbClr val="0000FF"/>
                </a:solidFill>
              </a:rPr>
              <a:t>(</a:t>
            </a:r>
            <a:r>
              <a:rPr lang="de-DE" sz="1200" dirty="0">
                <a:solidFill>
                  <a:srgbClr val="0000FF"/>
                </a:solidFill>
              </a:rPr>
              <a:t>oder </a:t>
            </a:r>
            <a:r>
              <a:rPr lang="de-DE" sz="1200" dirty="0" err="1">
                <a:solidFill>
                  <a:srgbClr val="0000FF"/>
                </a:solidFill>
              </a:rPr>
              <a:t>EyeWiki</a:t>
            </a:r>
            <a:r>
              <a:rPr lang="de-DE" sz="1200" dirty="0">
                <a:solidFill>
                  <a:srgbClr val="0000FF"/>
                </a:solidFill>
              </a:rPr>
              <a:t>, oder </a:t>
            </a:r>
            <a:r>
              <a:rPr lang="de-DE" sz="1200" dirty="0" err="1">
                <a:solidFill>
                  <a:srgbClr val="0000FF"/>
                </a:solidFill>
              </a:rPr>
              <a:t>Krachmer</a:t>
            </a:r>
            <a:r>
              <a:rPr lang="de-DE" sz="1200" dirty="0">
                <a:solidFill>
                  <a:srgbClr val="0000FF"/>
                </a:solidFill>
              </a:rPr>
              <a:t>, oder Albert &amp; </a:t>
            </a:r>
            <a:r>
              <a:rPr lang="de-DE" sz="1200" dirty="0" err="1">
                <a:solidFill>
                  <a:srgbClr val="0000FF"/>
                </a:solidFill>
              </a:rPr>
              <a:t>Jakobiec</a:t>
            </a:r>
            <a:r>
              <a:rPr lang="en-US" sz="1200" dirty="0">
                <a:solidFill>
                  <a:srgbClr val="0000FF"/>
                </a:solidFill>
              </a:rPr>
              <a:t>) keine „offizielle“ Definition finden, daher basiert das Folgende auf meiner Auswertung der oben genannten Quellen: </a:t>
            </a:r>
            <a:r>
              <a:rPr lang="en-US" sz="1200" dirty="0"/>
              <a:t>Eine Hornhautektasie ist eine nichtentzündliche Erkrankung, die durch </a:t>
            </a:r>
            <a:r>
              <a:rPr lang="en-US" sz="1200" dirty="0" err="1"/>
              <a:t>eine</a:t>
            </a:r>
            <a:r>
              <a:rPr lang="en-US" sz="1200" dirty="0"/>
              <a:t> </a:t>
            </a:r>
            <a:r>
              <a:rPr lang="en-US" sz="1200" dirty="0" err="1"/>
              <a:t>fortschreitende</a:t>
            </a:r>
            <a:r>
              <a:rPr lang="en-US" sz="1200" dirty="0"/>
              <a:t> </a:t>
            </a:r>
            <a:r>
              <a:rPr lang="en-US" sz="1200" dirty="0" err="1"/>
              <a:t>Ausdünnung</a:t>
            </a:r>
            <a:r>
              <a:rPr lang="en-US" sz="1200" dirty="0"/>
              <a:t> gekennzeichnet ist, die zu einer Verformung der Hornhaut führt.</a:t>
            </a:r>
          </a:p>
          <a:p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7" name="Text Box 55">
            <a:extLst>
              <a:ext uri="{FF2B5EF4-FFF2-40B4-BE49-F238E27FC236}">
                <a16:creationId xmlns:a16="http://schemas.microsoft.com/office/drawing/2014/main" id="{D3123086-2997-47B6-9A2F-40CA51150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8" name="Rectangle 56">
            <a:extLst>
              <a:ext uri="{FF2B5EF4-FFF2-40B4-BE49-F238E27FC236}">
                <a16:creationId xmlns:a16="http://schemas.microsoft.com/office/drawing/2014/main" id="{8D42BCEC-3C7E-4B4C-9A01-EEB18DA6D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2850096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1" name="Group 3">
            <a:extLst>
              <a:ext uri="{FF2B5EF4-FFF2-40B4-BE49-F238E27FC236}">
                <a16:creationId xmlns:a16="http://schemas.microsoft.com/office/drawing/2014/main" id="{93A4BF58-ADEA-4F91-838A-AC8687F5F3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36695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5415" name="Rectangle 56">
            <a:extLst>
              <a:ext uri="{FF2B5EF4-FFF2-40B4-BE49-F238E27FC236}">
                <a16:creationId xmlns:a16="http://schemas.microsoft.com/office/drawing/2014/main" id="{B1314A7E-C051-4E26-A4B5-269E3FA08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15416" name="Slide Number Placeholder 1">
            <a:extLst>
              <a:ext uri="{FF2B5EF4-FFF2-40B4-BE49-F238E27FC236}">
                <a16:creationId xmlns:a16="http://schemas.microsoft.com/office/drawing/2014/main" id="{95DBCEC7-5E9C-4EC2-8BCA-2FFA77D3C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E9564C6-7246-4022-AEE9-B020BAAABF43}" type="slidenum">
              <a:rPr lang="en-US" altLang="en-US" sz="1000" smtClean="0"/>
              <a:t>30</a:t>
            </a:fld>
            <a:endParaRPr lang="en-US" altLang="en-US" sz="1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23F689-A532-4E79-88AE-C97F9E5D2095}"/>
              </a:ext>
            </a:extLst>
          </p:cNvPr>
          <p:cNvSpPr txBox="1"/>
          <p:nvPr/>
        </p:nvSpPr>
        <p:spPr>
          <a:xfrm>
            <a:off x="606633" y="1905000"/>
            <a:ext cx="6172200" cy="18107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Wie lautet der namensgebende Name der </a:t>
            </a:r>
            <a:r>
              <a:rPr lang="en-US" sz="1200" i="1" dirty="0" err="1"/>
              <a:t>Eisenlinie</a:t>
            </a:r>
            <a:r>
              <a:rPr lang="en-US" sz="1200" i="1" dirty="0"/>
              <a:t> bei KCN?</a:t>
            </a:r>
            <a:endParaRPr lang="en-US" sz="1600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Fleischer-Ring</a:t>
            </a:r>
          </a:p>
          <a:p>
            <a:endParaRPr lang="en-US" sz="1600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Wo (im Verhältnis zum Kegel) befindet sich der Fleischer-Ring typischerweise?</a:t>
            </a:r>
          </a:p>
          <a:p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Entlang seines unteren Randes</a:t>
            </a:r>
          </a:p>
          <a:p>
            <a:endParaRPr lang="en-US" sz="1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Mit welchem einfachen Spaltlampen-Untersuchungsmanöver lässt sich die Sichtbarkeit eines Fleischer-Rings verbessern?</a:t>
            </a:r>
          </a:p>
          <a:p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Untersuchen Sie die Hornhaut unter Verwendung von </a:t>
            </a:r>
            <a: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kobaltblauem Licht</a:t>
            </a:r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751E1EC7-11C9-4597-9C6A-90536602E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4043763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1" name="Group 3">
            <a:extLst>
              <a:ext uri="{FF2B5EF4-FFF2-40B4-BE49-F238E27FC236}">
                <a16:creationId xmlns:a16="http://schemas.microsoft.com/office/drawing/2014/main" id="{93A4BF58-ADEA-4F91-838A-AC8687F5F35C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5415" name="Rectangle 56">
            <a:extLst>
              <a:ext uri="{FF2B5EF4-FFF2-40B4-BE49-F238E27FC236}">
                <a16:creationId xmlns:a16="http://schemas.microsoft.com/office/drawing/2014/main" id="{B1314A7E-C051-4E26-A4B5-269E3FA08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15416" name="Slide Number Placeholder 1">
            <a:extLst>
              <a:ext uri="{FF2B5EF4-FFF2-40B4-BE49-F238E27FC236}">
                <a16:creationId xmlns:a16="http://schemas.microsoft.com/office/drawing/2014/main" id="{95DBCEC7-5E9C-4EC2-8BCA-2FFA77D3C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E9564C6-7246-4022-AEE9-B020BAAABF43}" type="slidenum">
              <a:rPr lang="en-US" altLang="en-US" sz="1000" smtClean="0"/>
              <a:t>31</a:t>
            </a:fld>
            <a:endParaRPr lang="en-US" altLang="en-US" sz="1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23F689-A532-4E79-88AE-C97F9E5D2095}"/>
              </a:ext>
            </a:extLst>
          </p:cNvPr>
          <p:cNvSpPr txBox="1"/>
          <p:nvPr/>
        </p:nvSpPr>
        <p:spPr>
          <a:xfrm>
            <a:off x="606633" y="1905000"/>
            <a:ext cx="6172200" cy="18107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Wie lautet der namensgebende Name der </a:t>
            </a:r>
            <a:r>
              <a:rPr lang="en-US" sz="1200" i="1" dirty="0" err="1"/>
              <a:t>Eisenlinie</a:t>
            </a:r>
            <a:r>
              <a:rPr lang="en-US" sz="1200" i="1" dirty="0"/>
              <a:t> bei KCN?</a:t>
            </a:r>
          </a:p>
          <a:p>
            <a:r>
              <a:rPr lang="en-US" sz="1200" dirty="0"/>
              <a:t>Fleischer-Ring</a:t>
            </a:r>
          </a:p>
          <a:p>
            <a:endParaRPr lang="en-US" sz="1600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Wo (im Verhältnis zum Kegel) befindet sich der Fleischer-Ring typischerweise?</a:t>
            </a:r>
          </a:p>
          <a:p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Entlang seines unteren Randes</a:t>
            </a:r>
          </a:p>
          <a:p>
            <a:endParaRPr lang="en-US" sz="1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Mit welchem einfachen Spaltlampen-Untersuchungsmanöver lässt sich die Sichtbarkeit eines Fleischer-Rings verbessern?</a:t>
            </a:r>
          </a:p>
          <a:p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Untersuchen Sie die Hornhaut unter Verwendung von </a:t>
            </a:r>
            <a: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kobaltblauem Licht</a:t>
            </a:r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47251FAE-C53F-459E-A5EF-9450637A3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9069552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>
            <a:extLst>
              <a:ext uri="{FF2B5EF4-FFF2-40B4-BE49-F238E27FC236}">
                <a16:creationId xmlns:a16="http://schemas.microsoft.com/office/drawing/2014/main" id="{590152D4-7480-4F95-BD66-AFFEAEF23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73" y="2240041"/>
            <a:ext cx="4336627" cy="28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4">
            <a:extLst>
              <a:ext uri="{FF2B5EF4-FFF2-40B4-BE49-F238E27FC236}">
                <a16:creationId xmlns:a16="http://schemas.microsoft.com/office/drawing/2014/main" id="{4B248EF2-94F9-478F-B69D-FFF1A229B2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352" y="2240041"/>
            <a:ext cx="3828275" cy="28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Box 5">
            <a:extLst>
              <a:ext uri="{FF2B5EF4-FFF2-40B4-BE49-F238E27FC236}">
                <a16:creationId xmlns:a16="http://schemas.microsoft.com/office/drawing/2014/main" id="{6D72FB07-BB6A-45E2-962D-C381995BB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9393" y="5879068"/>
            <a:ext cx="21852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KCN: Fleischer-Ring</a:t>
            </a:r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7CF8E592-AF2D-45A7-B234-3D3ACF4FE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8A6E587-7184-403F-B698-E6F5CA0B40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880175"/>
            <a:ext cx="3710439" cy="239874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57A8C34-BF5E-4875-976C-5422739D22C4}"/>
              </a:ext>
            </a:extLst>
          </p:cNvPr>
          <p:cNvSpPr txBox="1"/>
          <p:nvPr/>
        </p:nvSpPr>
        <p:spPr>
          <a:xfrm>
            <a:off x="99560" y="4303693"/>
            <a:ext cx="3710440" cy="95410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Makroskopisches Bild. Das braune Pigment ist oxidiertes Eisen im Epithel, das den Fleischer-Ring bildet. (Die weißen Pfeile zeigen die Descemet-Membran.)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35DE24E-EF05-477B-B5DB-BCE56ADDDB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2432549"/>
            <a:ext cx="4944206" cy="129399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56E56FA-E181-40DC-B359-5DC56AAF093E}"/>
              </a:ext>
            </a:extLst>
          </p:cNvPr>
          <p:cNvSpPr txBox="1"/>
          <p:nvPr/>
        </p:nvSpPr>
        <p:spPr>
          <a:xfrm>
            <a:off x="4224703" y="3733800"/>
            <a:ext cx="4572000" cy="73866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Das Bild zeigt Eisen (blaue Färbung bei 1) in der Basalschicht des Epithels, das sich bei langjährigen und schweren Fällen auf das gesamte Epithel ausbreitet (2).</a:t>
            </a:r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A943D020-2BC7-44F8-9345-97488B6864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A98063D1-70A7-472E-B024-104FBD6B44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9393" y="5879068"/>
            <a:ext cx="21852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KCN: Fleischer-Ring</a:t>
            </a:r>
          </a:p>
        </p:txBody>
      </p:sp>
    </p:spTree>
    <p:extLst>
      <p:ext uri="{BB962C8B-B14F-4D97-AF65-F5344CB8AC3E}">
        <p14:creationId xmlns:p14="http://schemas.microsoft.com/office/powerpoint/2010/main" val="22927426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1" name="Group 3">
            <a:extLst>
              <a:ext uri="{FF2B5EF4-FFF2-40B4-BE49-F238E27FC236}">
                <a16:creationId xmlns:a16="http://schemas.microsoft.com/office/drawing/2014/main" id="{93A4BF58-ADEA-4F91-838A-AC8687F5F35C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5415" name="Rectangle 56">
            <a:extLst>
              <a:ext uri="{FF2B5EF4-FFF2-40B4-BE49-F238E27FC236}">
                <a16:creationId xmlns:a16="http://schemas.microsoft.com/office/drawing/2014/main" id="{B1314A7E-C051-4E26-A4B5-269E3FA08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15416" name="Slide Number Placeholder 1">
            <a:extLst>
              <a:ext uri="{FF2B5EF4-FFF2-40B4-BE49-F238E27FC236}">
                <a16:creationId xmlns:a16="http://schemas.microsoft.com/office/drawing/2014/main" id="{95DBCEC7-5E9C-4EC2-8BCA-2FFA77D3C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E9564C6-7246-4022-AEE9-B020BAAABF43}" type="slidenum">
              <a:rPr lang="en-US" altLang="en-US" sz="1000" smtClean="0"/>
              <a:t>34</a:t>
            </a:fld>
            <a:endParaRPr lang="en-US" altLang="en-US" sz="1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23F689-A532-4E79-88AE-C97F9E5D2095}"/>
              </a:ext>
            </a:extLst>
          </p:cNvPr>
          <p:cNvSpPr txBox="1"/>
          <p:nvPr/>
        </p:nvSpPr>
        <p:spPr>
          <a:xfrm>
            <a:off x="606633" y="1905000"/>
            <a:ext cx="6172200" cy="18107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Wie lautet der namensgebende Name der </a:t>
            </a:r>
            <a:r>
              <a:rPr lang="en-US" sz="1200" i="1" dirty="0" err="1"/>
              <a:t>Eisenlinie</a:t>
            </a:r>
            <a:r>
              <a:rPr lang="en-US" sz="1200" i="1" dirty="0"/>
              <a:t> bei KCN?</a:t>
            </a:r>
          </a:p>
          <a:p>
            <a:r>
              <a:rPr lang="en-US" sz="1200" dirty="0"/>
              <a:t>Fleischer-Ring</a:t>
            </a:r>
          </a:p>
          <a:p>
            <a:endParaRPr lang="en-US" sz="1600" i="1" dirty="0"/>
          </a:p>
          <a:p>
            <a:r>
              <a:rPr lang="en-US" sz="1200" i="1" dirty="0"/>
              <a:t>Wo (im Verhältnis zum Kegel) befindet sich der Fleischer-Ring typischerweise?</a:t>
            </a:r>
          </a:p>
          <a:p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Entlang seines unteren Randes</a:t>
            </a:r>
          </a:p>
          <a:p>
            <a:endParaRPr lang="en-US" sz="1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Welchen einfachen Spaltlampen-Untersuchungsschritt kann man durchführen, um die Sichtbarkeit eines Fleischer-Rings zu verbessern?</a:t>
            </a:r>
          </a:p>
          <a:p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Untersuchen Sie die Hornhaut unter Verwendung von </a:t>
            </a:r>
            <a: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kobaltblauem Licht</a:t>
            </a:r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3BAA2856-6913-47DB-948C-13637F444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33982221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1" name="Group 3">
            <a:extLst>
              <a:ext uri="{FF2B5EF4-FFF2-40B4-BE49-F238E27FC236}">
                <a16:creationId xmlns:a16="http://schemas.microsoft.com/office/drawing/2014/main" id="{93A4BF58-ADEA-4F91-838A-AC8687F5F35C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5415" name="Rectangle 56">
            <a:extLst>
              <a:ext uri="{FF2B5EF4-FFF2-40B4-BE49-F238E27FC236}">
                <a16:creationId xmlns:a16="http://schemas.microsoft.com/office/drawing/2014/main" id="{B1314A7E-C051-4E26-A4B5-269E3FA08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15416" name="Slide Number Placeholder 1">
            <a:extLst>
              <a:ext uri="{FF2B5EF4-FFF2-40B4-BE49-F238E27FC236}">
                <a16:creationId xmlns:a16="http://schemas.microsoft.com/office/drawing/2014/main" id="{95DBCEC7-5E9C-4EC2-8BCA-2FFA77D3C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E9564C6-7246-4022-AEE9-B020BAAABF43}" type="slidenum">
              <a:rPr lang="en-US" altLang="en-US" sz="1000" smtClean="0"/>
              <a:t>35</a:t>
            </a:fld>
            <a:endParaRPr lang="en-US" altLang="en-US" sz="1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23F689-A532-4E79-88AE-C97F9E5D2095}"/>
              </a:ext>
            </a:extLst>
          </p:cNvPr>
          <p:cNvSpPr txBox="1"/>
          <p:nvPr/>
        </p:nvSpPr>
        <p:spPr>
          <a:xfrm>
            <a:off x="606633" y="1905000"/>
            <a:ext cx="6172200" cy="18107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Wie lautet der namensgebende Name der </a:t>
            </a:r>
            <a:r>
              <a:rPr lang="en-US" sz="1200" i="1" dirty="0" err="1"/>
              <a:t>Eisenlinie</a:t>
            </a:r>
            <a:r>
              <a:rPr lang="en-US" sz="1200" i="1" dirty="0"/>
              <a:t> bei KCN?</a:t>
            </a:r>
          </a:p>
          <a:p>
            <a:r>
              <a:rPr lang="en-US" sz="1200" dirty="0"/>
              <a:t>Fleischer-Ring</a:t>
            </a:r>
          </a:p>
          <a:p>
            <a:endParaRPr lang="en-US" sz="1600" i="1" dirty="0"/>
          </a:p>
          <a:p>
            <a:r>
              <a:rPr lang="en-US" sz="1200" i="1" dirty="0"/>
              <a:t>Wo (im Verhältnis zum Kegel) befindet sich der Fleischer-Ring typischerweise?</a:t>
            </a:r>
          </a:p>
          <a:p>
            <a:r>
              <a:rPr lang="en-US" sz="1200" dirty="0"/>
              <a:t>Entlang seines unteren Randes</a:t>
            </a:r>
          </a:p>
          <a:p>
            <a:endParaRPr lang="en-US" sz="1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Mit welchem einfachen Spaltlampen-Untersuchungsmanöver lässt sich die Sichtbarkeit eines Fleischer-Rings verbessern?</a:t>
            </a:r>
          </a:p>
          <a:p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Untersuchen Sie die Hornhaut unter Verwendung von </a:t>
            </a:r>
            <a: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kobaltblauem Licht</a:t>
            </a:r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F7DA6BE4-9EAC-4C90-B710-CB1779085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6954483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1" name="Group 3">
            <a:extLst>
              <a:ext uri="{FF2B5EF4-FFF2-40B4-BE49-F238E27FC236}">
                <a16:creationId xmlns:a16="http://schemas.microsoft.com/office/drawing/2014/main" id="{93A4BF58-ADEA-4F91-838A-AC8687F5F35C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5415" name="Rectangle 56">
            <a:extLst>
              <a:ext uri="{FF2B5EF4-FFF2-40B4-BE49-F238E27FC236}">
                <a16:creationId xmlns:a16="http://schemas.microsoft.com/office/drawing/2014/main" id="{B1314A7E-C051-4E26-A4B5-269E3FA08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15416" name="Slide Number Placeholder 1">
            <a:extLst>
              <a:ext uri="{FF2B5EF4-FFF2-40B4-BE49-F238E27FC236}">
                <a16:creationId xmlns:a16="http://schemas.microsoft.com/office/drawing/2014/main" id="{95DBCEC7-5E9C-4EC2-8BCA-2FFA77D3C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E9564C6-7246-4022-AEE9-B020BAAABF43}" type="slidenum">
              <a:rPr lang="en-US" altLang="en-US" sz="1000" smtClean="0"/>
              <a:t>36</a:t>
            </a:fld>
            <a:endParaRPr lang="en-US" altLang="en-US" sz="1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23F689-A532-4E79-88AE-C97F9E5D2095}"/>
              </a:ext>
            </a:extLst>
          </p:cNvPr>
          <p:cNvSpPr txBox="1"/>
          <p:nvPr/>
        </p:nvSpPr>
        <p:spPr>
          <a:xfrm>
            <a:off x="606633" y="1905000"/>
            <a:ext cx="6172200" cy="18107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Wie lautet der namensgebende Name der </a:t>
            </a:r>
            <a:r>
              <a:rPr lang="en-US" sz="1200" i="1" dirty="0" err="1"/>
              <a:t>Eisenlinie</a:t>
            </a:r>
            <a:r>
              <a:rPr lang="en-US" sz="1200" i="1" dirty="0"/>
              <a:t> bei KCN?</a:t>
            </a:r>
          </a:p>
          <a:p>
            <a:r>
              <a:rPr lang="en-US" sz="1200" dirty="0"/>
              <a:t>Fleischer-Ring</a:t>
            </a:r>
          </a:p>
          <a:p>
            <a:endParaRPr lang="en-US" sz="1600" i="1" dirty="0"/>
          </a:p>
          <a:p>
            <a:r>
              <a:rPr lang="en-US" sz="1200" i="1" dirty="0"/>
              <a:t>Wo (im Verhältnis zum Kegel) befindet sich der Fleischer-Ring typischerweise?</a:t>
            </a:r>
          </a:p>
          <a:p>
            <a:r>
              <a:rPr lang="en-US" sz="1200" dirty="0"/>
              <a:t>Entlang seines unteren Randes</a:t>
            </a:r>
          </a:p>
          <a:p>
            <a:endParaRPr lang="en-US" sz="1600" dirty="0"/>
          </a:p>
          <a:p>
            <a:r>
              <a:rPr lang="en-US" sz="1200" i="1" dirty="0"/>
              <a:t>Welchen einfachen Spaltlampen-Untersuchungsschritt kann man durchführen, um die Sichtbarkeit eines Fleischer-Rings zu verbessern?</a:t>
            </a:r>
            <a:endParaRPr lang="en-US" sz="1600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Untersuchen Sie die Hornhaut unter Verwendung von </a:t>
            </a:r>
            <a: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kobaltblauem Licht</a:t>
            </a:r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A823F4E6-3B25-48AF-9496-FF738ACBE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5757112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1" name="Group 3">
            <a:extLst>
              <a:ext uri="{FF2B5EF4-FFF2-40B4-BE49-F238E27FC236}">
                <a16:creationId xmlns:a16="http://schemas.microsoft.com/office/drawing/2014/main" id="{93A4BF58-ADEA-4F91-838A-AC8687F5F35C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5415" name="Rectangle 56">
            <a:extLst>
              <a:ext uri="{FF2B5EF4-FFF2-40B4-BE49-F238E27FC236}">
                <a16:creationId xmlns:a16="http://schemas.microsoft.com/office/drawing/2014/main" id="{B1314A7E-C051-4E26-A4B5-269E3FA08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15416" name="Slide Number Placeholder 1">
            <a:extLst>
              <a:ext uri="{FF2B5EF4-FFF2-40B4-BE49-F238E27FC236}">
                <a16:creationId xmlns:a16="http://schemas.microsoft.com/office/drawing/2014/main" id="{95DBCEC7-5E9C-4EC2-8BCA-2FFA77D3C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E9564C6-7246-4022-AEE9-B020BAAABF43}" type="slidenum">
              <a:rPr lang="en-US" altLang="en-US" sz="1000" smtClean="0"/>
              <a:t>37</a:t>
            </a:fld>
            <a:endParaRPr lang="en-US" altLang="en-US" sz="1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23F689-A532-4E79-88AE-C97F9E5D2095}"/>
              </a:ext>
            </a:extLst>
          </p:cNvPr>
          <p:cNvSpPr txBox="1"/>
          <p:nvPr/>
        </p:nvSpPr>
        <p:spPr>
          <a:xfrm>
            <a:off x="606633" y="1905000"/>
            <a:ext cx="6172200" cy="18107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Wie lautet der namensgebende Name der </a:t>
            </a:r>
            <a:r>
              <a:rPr lang="en-US" sz="1200" i="1" dirty="0" err="1"/>
              <a:t>Eisenlinie</a:t>
            </a:r>
            <a:r>
              <a:rPr lang="en-US" sz="1200" i="1" dirty="0"/>
              <a:t> bei KCN?</a:t>
            </a:r>
          </a:p>
          <a:p>
            <a:r>
              <a:rPr lang="en-US" sz="1200" dirty="0"/>
              <a:t>Fleischer-Ring</a:t>
            </a:r>
          </a:p>
          <a:p>
            <a:endParaRPr lang="en-US" sz="1600" i="1" dirty="0"/>
          </a:p>
          <a:p>
            <a:r>
              <a:rPr lang="en-US" sz="1200" i="1" dirty="0"/>
              <a:t>Wo (im Verhältnis zum Kegel) befindet sich der Fleischer-Ring typischerweise?</a:t>
            </a:r>
          </a:p>
          <a:p>
            <a:r>
              <a:rPr lang="en-US" sz="1200" dirty="0"/>
              <a:t>Entlang seines unteren Randes</a:t>
            </a:r>
          </a:p>
          <a:p>
            <a:endParaRPr lang="en-US" sz="1600" dirty="0"/>
          </a:p>
          <a:p>
            <a:r>
              <a:rPr lang="en-US" sz="1200" i="1" dirty="0"/>
              <a:t>Welchen einfachen Spaltlampen-Untersuchungsschritt kann man durchführen, um die Sichtbarkeit eines Fleischer-Rings zu verbessern?</a:t>
            </a:r>
          </a:p>
          <a:p>
            <a:r>
              <a:rPr lang="en-US" sz="1200" dirty="0"/>
              <a:t>Untersuchen Sie die Hornhaut unter Verwendung von </a:t>
            </a:r>
            <a:r>
              <a:rPr lang="en-US" sz="1200" b="1" dirty="0">
                <a:solidFill>
                  <a:srgbClr val="0000FF"/>
                </a:solidFill>
              </a:rPr>
              <a:t>kobaltblauem Licht</a:t>
            </a:r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E9496821-F40B-4B21-8C0C-12EAE8B346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4379113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9" name="Group 3">
            <a:extLst>
              <a:ext uri="{FF2B5EF4-FFF2-40B4-BE49-F238E27FC236}">
                <a16:creationId xmlns:a16="http://schemas.microsoft.com/office/drawing/2014/main" id="{5818B50D-304C-4224-862C-90F421FA36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32218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Spontane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Ruptur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verläuft sie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6439" name="Rectangle 56">
            <a:extLst>
              <a:ext uri="{FF2B5EF4-FFF2-40B4-BE49-F238E27FC236}">
                <a16:creationId xmlns:a16="http://schemas.microsoft.com/office/drawing/2014/main" id="{90BD3AC6-57D9-4494-83B1-81E9F3179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16440" name="Slide Number Placeholder 1">
            <a:extLst>
              <a:ext uri="{FF2B5EF4-FFF2-40B4-BE49-F238E27FC236}">
                <a16:creationId xmlns:a16="http://schemas.microsoft.com/office/drawing/2014/main" id="{9FFDC14D-EC5E-451C-883A-DA699307F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2B229E4-7B90-4A59-9AA3-3828847A53D0}" type="slidenum">
              <a:rPr lang="en-US" altLang="en-US" sz="1000" smtClean="0"/>
              <a:t>38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ADA8995C-6518-48E2-9F19-71BD9530C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5" name="Group 3">
            <a:extLst>
              <a:ext uri="{FF2B5EF4-FFF2-40B4-BE49-F238E27FC236}">
                <a16:creationId xmlns:a16="http://schemas.microsoft.com/office/drawing/2014/main" id="{914D32E7-93B9-459D-BFA8-FAFD018FF5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629343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7463" name="Rectangle 56">
            <a:extLst>
              <a:ext uri="{FF2B5EF4-FFF2-40B4-BE49-F238E27FC236}">
                <a16:creationId xmlns:a16="http://schemas.microsoft.com/office/drawing/2014/main" id="{79E23962-DF83-46D0-BE80-738F6167B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17464" name="Slide Number Placeholder 1">
            <a:extLst>
              <a:ext uri="{FF2B5EF4-FFF2-40B4-BE49-F238E27FC236}">
                <a16:creationId xmlns:a16="http://schemas.microsoft.com/office/drawing/2014/main" id="{17967E24-56D6-4C0A-AFE5-C2733BC10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9D63771-B6EF-4DC5-9058-0332D3A10008}" type="slidenum">
              <a:rPr lang="en-US" altLang="en-US" sz="1000" smtClean="0"/>
              <a:t>39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E9A469D8-6AB6-41FB-9541-DEAF54DD0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331E4A-74E4-4AE5-92A5-EF4503F33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pPr>
              <a:defRPr/>
            </a:pPr>
            <a:fld id="{7C1F3EFF-1FE8-4731-82AA-DCC6F22450C8}" type="slidenum">
              <a:rPr lang="en-US" altLang="en-US" smtClean="0"/>
              <a:t>4</a:t>
            </a:fld>
            <a:endParaRPr lang="en-US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8888EC-51EB-424C-B0B5-D141893D1706}"/>
              </a:ext>
            </a:extLst>
          </p:cNvPr>
          <p:cNvSpPr txBox="1"/>
          <p:nvPr/>
        </p:nvSpPr>
        <p:spPr>
          <a:xfrm>
            <a:off x="590548" y="1676400"/>
            <a:ext cx="7962901" cy="1410643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ist, kurz gesagt, eine </a:t>
            </a:r>
            <a:r>
              <a:rPr lang="en-US" sz="1200" dirty="0">
                <a:solidFill>
                  <a:srgbClr val="0000FF"/>
                </a:solidFill>
              </a:rPr>
              <a:t>Hornhautektasie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Zu meiner Enttäuschung konnte ich im </a:t>
            </a:r>
            <a:r>
              <a:rPr lang="en-US" sz="1200" i="1" dirty="0">
                <a:solidFill>
                  <a:srgbClr val="0000FF"/>
                </a:solidFill>
              </a:rPr>
              <a:t>BCSC </a:t>
            </a:r>
            <a:r>
              <a:rPr lang="en-US" sz="1200" dirty="0">
                <a:solidFill>
                  <a:srgbClr val="0000FF"/>
                </a:solidFill>
              </a:rPr>
              <a:t>(</a:t>
            </a:r>
            <a:r>
              <a:rPr lang="de-DE" sz="1200" dirty="0">
                <a:solidFill>
                  <a:srgbClr val="0000FF"/>
                </a:solidFill>
              </a:rPr>
              <a:t>oder </a:t>
            </a:r>
            <a:r>
              <a:rPr lang="de-DE" sz="1200" dirty="0" err="1">
                <a:solidFill>
                  <a:srgbClr val="0000FF"/>
                </a:solidFill>
              </a:rPr>
              <a:t>EyeWiki</a:t>
            </a:r>
            <a:r>
              <a:rPr lang="de-DE" sz="1200" dirty="0">
                <a:solidFill>
                  <a:srgbClr val="0000FF"/>
                </a:solidFill>
              </a:rPr>
              <a:t>, oder </a:t>
            </a:r>
            <a:r>
              <a:rPr lang="de-DE" sz="1200" dirty="0" err="1">
                <a:solidFill>
                  <a:srgbClr val="0000FF"/>
                </a:solidFill>
              </a:rPr>
              <a:t>Krachmer</a:t>
            </a:r>
            <a:r>
              <a:rPr lang="de-DE" sz="1200" dirty="0">
                <a:solidFill>
                  <a:srgbClr val="0000FF"/>
                </a:solidFill>
              </a:rPr>
              <a:t>, oder Albert &amp; </a:t>
            </a:r>
            <a:r>
              <a:rPr lang="de-DE" sz="1200" dirty="0" err="1">
                <a:solidFill>
                  <a:srgbClr val="0000FF"/>
                </a:solidFill>
              </a:rPr>
              <a:t>Jakobiec</a:t>
            </a:r>
            <a:r>
              <a:rPr lang="en-US" sz="1200" dirty="0">
                <a:solidFill>
                  <a:srgbClr val="0000FF"/>
                </a:solidFill>
              </a:rPr>
              <a:t>) keine „offizielle“ Definition finden, daher basiert das Folgende auf meiner Auswertung der oben genannten Quellen: </a:t>
            </a:r>
            <a:r>
              <a:rPr lang="en-US" sz="1200" dirty="0"/>
              <a:t>Eine Hornhautektasie ist eine nichtentzündliche Erkrankung, die durch eine fortschreitende Ausdünnung gekennzeichnet ist, die zu einer Verformung der Hornhaut führt.</a:t>
            </a:r>
          </a:p>
          <a:p>
            <a:endParaRPr lang="en-US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Was ist im Vergleich dazu eine </a:t>
            </a:r>
            <a:r>
              <a:rPr lang="en-US" sz="1200" dirty="0">
                <a:solidFill>
                  <a:srgbClr val="0000FF"/>
                </a:solidFill>
              </a:rPr>
              <a:t>Hornhautdystrophie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7" name="Text Box 55">
            <a:extLst>
              <a:ext uri="{FF2B5EF4-FFF2-40B4-BE49-F238E27FC236}">
                <a16:creationId xmlns:a16="http://schemas.microsoft.com/office/drawing/2014/main" id="{D3123086-2997-47B6-9A2F-40CA51150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8" name="Rectangle 56">
            <a:extLst>
              <a:ext uri="{FF2B5EF4-FFF2-40B4-BE49-F238E27FC236}">
                <a16:creationId xmlns:a16="http://schemas.microsoft.com/office/drawing/2014/main" id="{8D42BCEC-3C7E-4B4C-9A01-EEB18DA6D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33664452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5" name="Group 3">
            <a:extLst>
              <a:ext uri="{FF2B5EF4-FFF2-40B4-BE49-F238E27FC236}">
                <a16:creationId xmlns:a16="http://schemas.microsoft.com/office/drawing/2014/main" id="{914D32E7-93B9-459D-BFA8-FAFD018FF5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283880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7463" name="Rectangle 56">
            <a:extLst>
              <a:ext uri="{FF2B5EF4-FFF2-40B4-BE49-F238E27FC236}">
                <a16:creationId xmlns:a16="http://schemas.microsoft.com/office/drawing/2014/main" id="{79E23962-DF83-46D0-BE80-738F6167B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17464" name="Slide Number Placeholder 1">
            <a:extLst>
              <a:ext uri="{FF2B5EF4-FFF2-40B4-BE49-F238E27FC236}">
                <a16:creationId xmlns:a16="http://schemas.microsoft.com/office/drawing/2014/main" id="{17967E24-56D6-4C0A-AFE5-C2733BC10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9D63771-B6EF-4DC5-9058-0332D3A10008}" type="slidenum">
              <a:rPr lang="en-US" altLang="en-US" sz="1000" smtClean="0"/>
              <a:t>40</a:t>
            </a:fld>
            <a:endParaRPr lang="en-US" altLang="en-US" sz="1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FB2063-9D40-4B0E-8E20-9DDB5199FD94}"/>
              </a:ext>
            </a:extLst>
          </p:cNvPr>
          <p:cNvSpPr txBox="1"/>
          <p:nvPr/>
        </p:nvSpPr>
        <p:spPr>
          <a:xfrm>
            <a:off x="1676400" y="2663775"/>
            <a:ext cx="5943600" cy="1810752"/>
          </a:xfrm>
          <a:prstGeom prst="rect">
            <a:avLst/>
          </a:prstGeom>
          <a:solidFill>
            <a:srgbClr val="7030A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Was versteht man im vorliegenden Zusammenhang unter </a:t>
            </a:r>
            <a:r>
              <a:rPr lang="en-US" sz="1200" dirty="0">
                <a:solidFill>
                  <a:schemeClr val="bg1"/>
                </a:solidFill>
              </a:rPr>
              <a:t>akutem Hydrops</a:t>
            </a:r>
            <a:r>
              <a:rPr lang="en-US" sz="1200" i="1" dirty="0">
                <a:solidFill>
                  <a:schemeClr val="bg1"/>
                </a:solidFill>
              </a:rPr>
              <a:t>?</a:t>
            </a:r>
            <a:endParaRPr lang="en-US" sz="1600" i="1" dirty="0">
              <a:solidFill>
                <a:srgbClr val="7030A0"/>
              </a:solidFill>
            </a:endParaRPr>
          </a:p>
          <a:p>
            <a:r>
              <a:rPr lang="en-US" sz="1200" dirty="0">
                <a:solidFill>
                  <a:srgbClr val="7030A0"/>
                </a:solidFill>
              </a:rPr>
              <a:t>Die plötzliche Entstehung eines schweren Hornhautödems infolge eines Risses in der Descemet-Membran</a:t>
            </a:r>
          </a:p>
          <a:p>
            <a:endParaRPr lang="en-US" sz="1600" dirty="0">
              <a:solidFill>
                <a:srgbClr val="7030A0"/>
              </a:solidFill>
            </a:endParaRPr>
          </a:p>
          <a:p>
            <a:r>
              <a:rPr lang="de-DE" sz="1200" i="1" dirty="0">
                <a:solidFill>
                  <a:srgbClr val="7030A0"/>
                </a:solidFill>
              </a:rPr>
              <a:t>Mit welcher Ektasie ist dies am engsten verbunden</a:t>
            </a:r>
            <a:r>
              <a:rPr lang="en-US" sz="1200" i="1" dirty="0">
                <a:solidFill>
                  <a:srgbClr val="7030A0"/>
                </a:solidFill>
              </a:rPr>
              <a:t>?</a:t>
            </a:r>
          </a:p>
          <a:p>
            <a:r>
              <a:rPr lang="en-US" sz="1200" dirty="0">
                <a:solidFill>
                  <a:srgbClr val="7030A0"/>
                </a:solidFill>
              </a:rPr>
              <a:t>KCN</a:t>
            </a:r>
          </a:p>
          <a:p>
            <a:endParaRPr lang="en-US" sz="1600" dirty="0">
              <a:solidFill>
                <a:srgbClr val="7030A0"/>
              </a:solidFill>
            </a:endParaRPr>
          </a:p>
          <a:p>
            <a:r>
              <a:rPr lang="en-US" sz="1200" dirty="0">
                <a:solidFill>
                  <a:srgbClr val="7030A0"/>
                </a:solidFill>
              </a:rPr>
              <a:t>Kann er bei </a:t>
            </a:r>
            <a:r>
              <a:rPr lang="en-US" sz="1200" dirty="0" err="1">
                <a:solidFill>
                  <a:srgbClr val="7030A0"/>
                </a:solidFill>
              </a:rPr>
              <a:t>Keratoglobus </a:t>
            </a:r>
            <a:r>
              <a:rPr lang="en-US" sz="1200" dirty="0">
                <a:solidFill>
                  <a:srgbClr val="7030A0"/>
                </a:solidFill>
              </a:rPr>
              <a:t>und/oder PMD auftreten?</a:t>
            </a:r>
          </a:p>
          <a:p>
            <a:r>
              <a:rPr lang="en-US" sz="1200" dirty="0">
                <a:solidFill>
                  <a:srgbClr val="7030A0"/>
                </a:solidFill>
              </a:rPr>
              <a:t>Ja, allerdings ist das Auftreten bei diesen Erkrankungen weitaus unwahrscheinlicher</a:t>
            </a:r>
          </a:p>
        </p:txBody>
      </p:sp>
      <p:sp>
        <p:nvSpPr>
          <p:cNvPr id="7" name="Text Box 55">
            <a:extLst>
              <a:ext uri="{FF2B5EF4-FFF2-40B4-BE49-F238E27FC236}">
                <a16:creationId xmlns:a16="http://schemas.microsoft.com/office/drawing/2014/main" id="{C0429B27-72F7-4F17-A0A3-195731B5A1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16804037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5" name="Group 3">
            <a:extLst>
              <a:ext uri="{FF2B5EF4-FFF2-40B4-BE49-F238E27FC236}">
                <a16:creationId xmlns:a16="http://schemas.microsoft.com/office/drawing/2014/main" id="{914D32E7-93B9-459D-BFA8-FAFD018FF506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7463" name="Rectangle 56">
            <a:extLst>
              <a:ext uri="{FF2B5EF4-FFF2-40B4-BE49-F238E27FC236}">
                <a16:creationId xmlns:a16="http://schemas.microsoft.com/office/drawing/2014/main" id="{79E23962-DF83-46D0-BE80-738F6167B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Frage und Antwort</a:t>
            </a:r>
          </a:p>
        </p:txBody>
      </p:sp>
      <p:sp>
        <p:nvSpPr>
          <p:cNvPr id="17464" name="Slide Number Placeholder 1">
            <a:extLst>
              <a:ext uri="{FF2B5EF4-FFF2-40B4-BE49-F238E27FC236}">
                <a16:creationId xmlns:a16="http://schemas.microsoft.com/office/drawing/2014/main" id="{17967E24-56D6-4C0A-AFE5-C2733BC10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9D63771-B6EF-4DC5-9058-0332D3A10008}" type="slidenum">
              <a:rPr lang="en-US" altLang="en-US" sz="1000" smtClean="0"/>
              <a:t>41</a:t>
            </a:fld>
            <a:endParaRPr lang="en-US" altLang="en-US" sz="1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FB2063-9D40-4B0E-8E20-9DDB5199FD94}"/>
              </a:ext>
            </a:extLst>
          </p:cNvPr>
          <p:cNvSpPr txBox="1"/>
          <p:nvPr/>
        </p:nvSpPr>
        <p:spPr>
          <a:xfrm>
            <a:off x="1676400" y="2663775"/>
            <a:ext cx="5943600" cy="1810752"/>
          </a:xfrm>
          <a:prstGeom prst="rect">
            <a:avLst/>
          </a:prstGeom>
          <a:solidFill>
            <a:srgbClr val="7030A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Was versteht man im vorliegenden Zusammenhang unter </a:t>
            </a:r>
            <a:r>
              <a:rPr lang="en-US" sz="1200" dirty="0">
                <a:solidFill>
                  <a:schemeClr val="bg1"/>
                </a:solidFill>
              </a:rPr>
              <a:t>akutem Hydrops</a:t>
            </a:r>
            <a:r>
              <a:rPr lang="en-US" sz="1200" i="1" dirty="0">
                <a:solidFill>
                  <a:schemeClr val="bg1"/>
                </a:solidFill>
              </a:rPr>
              <a:t>?</a:t>
            </a:r>
          </a:p>
          <a:p>
            <a:r>
              <a:rPr lang="en-US" sz="1200" dirty="0">
                <a:solidFill>
                  <a:schemeClr val="bg1"/>
                </a:solidFill>
              </a:rPr>
              <a:t>Die plötzliche Entstehung eines schweren Hornhautödems infolge eines Risses in der Descemet-Membran</a:t>
            </a:r>
            <a:endParaRPr lang="en-US" sz="1600" dirty="0">
              <a:solidFill>
                <a:srgbClr val="7030A0"/>
              </a:solidFill>
            </a:endParaRPr>
          </a:p>
          <a:p>
            <a:endParaRPr lang="en-US" sz="1600" dirty="0">
              <a:solidFill>
                <a:srgbClr val="7030A0"/>
              </a:solidFill>
            </a:endParaRPr>
          </a:p>
          <a:p>
            <a:r>
              <a:rPr lang="de-DE" sz="1200" i="1" dirty="0">
                <a:solidFill>
                  <a:srgbClr val="7030A0"/>
                </a:solidFill>
              </a:rPr>
              <a:t>Mit welcher Ektasie ist dies am engsten verbunden</a:t>
            </a:r>
            <a:r>
              <a:rPr lang="en-US" sz="1200" i="1" dirty="0">
                <a:solidFill>
                  <a:srgbClr val="7030A0"/>
                </a:solidFill>
              </a:rPr>
              <a:t>?</a:t>
            </a:r>
          </a:p>
          <a:p>
            <a:r>
              <a:rPr lang="en-US" sz="1200" dirty="0">
                <a:solidFill>
                  <a:srgbClr val="7030A0"/>
                </a:solidFill>
              </a:rPr>
              <a:t>KCN</a:t>
            </a:r>
          </a:p>
          <a:p>
            <a:endParaRPr lang="en-US" sz="1600" dirty="0">
              <a:solidFill>
                <a:srgbClr val="7030A0"/>
              </a:solidFill>
            </a:endParaRPr>
          </a:p>
          <a:p>
            <a:r>
              <a:rPr lang="en-US" sz="1200" dirty="0">
                <a:solidFill>
                  <a:srgbClr val="7030A0"/>
                </a:solidFill>
              </a:rPr>
              <a:t>Kann er bei </a:t>
            </a:r>
            <a:r>
              <a:rPr lang="en-US" sz="1200" dirty="0" err="1">
                <a:solidFill>
                  <a:srgbClr val="7030A0"/>
                </a:solidFill>
              </a:rPr>
              <a:t>Keratoglobus </a:t>
            </a:r>
            <a:r>
              <a:rPr lang="en-US" sz="1200" dirty="0">
                <a:solidFill>
                  <a:srgbClr val="7030A0"/>
                </a:solidFill>
              </a:rPr>
              <a:t>und/oder PMD auftreten?</a:t>
            </a:r>
          </a:p>
          <a:p>
            <a:r>
              <a:rPr lang="en-US" sz="1200" dirty="0">
                <a:solidFill>
                  <a:srgbClr val="7030A0"/>
                </a:solidFill>
              </a:rPr>
              <a:t>Ja, aber das Auftreten ist bei diesen Erkrankungen weitaus unwahrscheinlicher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8944BAF-BA9C-41CB-8B52-DE61D5D2785D}"/>
              </a:ext>
            </a:extLst>
          </p:cNvPr>
          <p:cNvSpPr/>
          <p:nvPr/>
        </p:nvSpPr>
        <p:spPr>
          <a:xfrm>
            <a:off x="3848098" y="2895600"/>
            <a:ext cx="1745975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zwei Wörter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EEED64-F266-4554-B903-71FD7525C8D9}"/>
              </a:ext>
            </a:extLst>
          </p:cNvPr>
          <p:cNvSpPr/>
          <p:nvPr/>
        </p:nvSpPr>
        <p:spPr>
          <a:xfrm>
            <a:off x="1676400" y="3048000"/>
            <a:ext cx="14478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Eponym</a:t>
            </a:r>
          </a:p>
        </p:txBody>
      </p:sp>
      <p:sp>
        <p:nvSpPr>
          <p:cNvPr id="9" name="Text Box 55">
            <a:extLst>
              <a:ext uri="{FF2B5EF4-FFF2-40B4-BE49-F238E27FC236}">
                <a16:creationId xmlns:a16="http://schemas.microsoft.com/office/drawing/2014/main" id="{B596583F-0F7A-4531-8F39-57F8171D28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35162905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5" name="Group 3">
            <a:extLst>
              <a:ext uri="{FF2B5EF4-FFF2-40B4-BE49-F238E27FC236}">
                <a16:creationId xmlns:a16="http://schemas.microsoft.com/office/drawing/2014/main" id="{914D32E7-93B9-459D-BFA8-FAFD018FF506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7463" name="Rectangle 56">
            <a:extLst>
              <a:ext uri="{FF2B5EF4-FFF2-40B4-BE49-F238E27FC236}">
                <a16:creationId xmlns:a16="http://schemas.microsoft.com/office/drawing/2014/main" id="{79E23962-DF83-46D0-BE80-738F6167B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17464" name="Slide Number Placeholder 1">
            <a:extLst>
              <a:ext uri="{FF2B5EF4-FFF2-40B4-BE49-F238E27FC236}">
                <a16:creationId xmlns:a16="http://schemas.microsoft.com/office/drawing/2014/main" id="{17967E24-56D6-4C0A-AFE5-C2733BC10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9D63771-B6EF-4DC5-9058-0332D3A10008}" type="slidenum">
              <a:rPr lang="en-US" altLang="en-US" sz="1000" smtClean="0"/>
              <a:t>42</a:t>
            </a:fld>
            <a:endParaRPr lang="en-US" altLang="en-US" sz="1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FB2063-9D40-4B0E-8E20-9DDB5199FD94}"/>
              </a:ext>
            </a:extLst>
          </p:cNvPr>
          <p:cNvSpPr txBox="1"/>
          <p:nvPr/>
        </p:nvSpPr>
        <p:spPr>
          <a:xfrm>
            <a:off x="1676400" y="2663775"/>
            <a:ext cx="5943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Was versteht man im vorliegenden Zusammenhang unter </a:t>
            </a:r>
            <a:r>
              <a:rPr lang="en-US" sz="1200" dirty="0">
                <a:solidFill>
                  <a:schemeClr val="bg1"/>
                </a:solidFill>
              </a:rPr>
              <a:t>akutem Hydrops</a:t>
            </a:r>
            <a:r>
              <a:rPr lang="en-US" sz="1200" i="1" dirty="0">
                <a:solidFill>
                  <a:schemeClr val="bg1"/>
                </a:solidFill>
              </a:rPr>
              <a:t>?</a:t>
            </a:r>
          </a:p>
          <a:p>
            <a:r>
              <a:rPr lang="en-US" sz="1200" dirty="0">
                <a:solidFill>
                  <a:schemeClr val="bg1"/>
                </a:solidFill>
              </a:rPr>
              <a:t>Die plötzliche Entstehung eines schweren Hornhautödems infolge eines Risses in der Descemet-Membran</a:t>
            </a:r>
            <a:endParaRPr lang="en-US" sz="1600" dirty="0">
              <a:solidFill>
                <a:srgbClr val="7030A0"/>
              </a:solidFill>
            </a:endParaRPr>
          </a:p>
          <a:p>
            <a:endParaRPr lang="en-US" sz="1600" dirty="0">
              <a:solidFill>
                <a:srgbClr val="7030A0"/>
              </a:solidFill>
            </a:endParaRPr>
          </a:p>
          <a:p>
            <a:r>
              <a:rPr lang="en-US" sz="1200" i="1" dirty="0">
                <a:solidFill>
                  <a:srgbClr val="7030A0"/>
                </a:solidFill>
              </a:rPr>
              <a:t>Mit welcher Ektasie ist dies am engsten verbunden?</a:t>
            </a:r>
          </a:p>
          <a:p>
            <a:r>
              <a:rPr lang="en-US" sz="1200" dirty="0">
                <a:solidFill>
                  <a:srgbClr val="7030A0"/>
                </a:solidFill>
              </a:rPr>
              <a:t>KCN</a:t>
            </a:r>
          </a:p>
          <a:p>
            <a:endParaRPr lang="en-US" sz="1600" dirty="0">
              <a:solidFill>
                <a:srgbClr val="7030A0"/>
              </a:solidFill>
            </a:endParaRPr>
          </a:p>
          <a:p>
            <a:r>
              <a:rPr lang="en-US" sz="1200" dirty="0">
                <a:solidFill>
                  <a:srgbClr val="7030A0"/>
                </a:solidFill>
              </a:rPr>
              <a:t>Kann er bei </a:t>
            </a:r>
            <a:r>
              <a:rPr lang="en-US" sz="1200" dirty="0" err="1">
                <a:solidFill>
                  <a:srgbClr val="7030A0"/>
                </a:solidFill>
              </a:rPr>
              <a:t>Keratoglobus </a:t>
            </a:r>
            <a:r>
              <a:rPr lang="en-US" sz="1200" dirty="0">
                <a:solidFill>
                  <a:srgbClr val="7030A0"/>
                </a:solidFill>
              </a:rPr>
              <a:t>und/oder PMD auftreten?</a:t>
            </a:r>
          </a:p>
          <a:p>
            <a:r>
              <a:rPr lang="en-US" sz="1200" dirty="0">
                <a:solidFill>
                  <a:srgbClr val="7030A0"/>
                </a:solidFill>
              </a:rPr>
              <a:t>Ja, allerdings ist das Auftreten bei diesen Erkrankungen weitaus unwahrscheinlicher</a:t>
            </a:r>
          </a:p>
        </p:txBody>
      </p:sp>
      <p:sp>
        <p:nvSpPr>
          <p:cNvPr id="7" name="Text Box 55">
            <a:extLst>
              <a:ext uri="{FF2B5EF4-FFF2-40B4-BE49-F238E27FC236}">
                <a16:creationId xmlns:a16="http://schemas.microsoft.com/office/drawing/2014/main" id="{D59C6903-9F58-49AC-9A77-A164288592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12678436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5" name="Group 3">
            <a:extLst>
              <a:ext uri="{FF2B5EF4-FFF2-40B4-BE49-F238E27FC236}">
                <a16:creationId xmlns:a16="http://schemas.microsoft.com/office/drawing/2014/main" id="{914D32E7-93B9-459D-BFA8-FAFD018FF506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7463" name="Rectangle 56">
            <a:extLst>
              <a:ext uri="{FF2B5EF4-FFF2-40B4-BE49-F238E27FC236}">
                <a16:creationId xmlns:a16="http://schemas.microsoft.com/office/drawing/2014/main" id="{79E23962-DF83-46D0-BE80-738F6167B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17464" name="Slide Number Placeholder 1">
            <a:extLst>
              <a:ext uri="{FF2B5EF4-FFF2-40B4-BE49-F238E27FC236}">
                <a16:creationId xmlns:a16="http://schemas.microsoft.com/office/drawing/2014/main" id="{17967E24-56D6-4C0A-AFE5-C2733BC10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9D63771-B6EF-4DC5-9058-0332D3A10008}" type="slidenum">
              <a:rPr lang="en-US" altLang="en-US" sz="1000" smtClean="0"/>
              <a:t>43</a:t>
            </a:fld>
            <a:endParaRPr lang="en-US" altLang="en-US" sz="1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FB2063-9D40-4B0E-8E20-9DDB5199FD94}"/>
              </a:ext>
            </a:extLst>
          </p:cNvPr>
          <p:cNvSpPr txBox="1"/>
          <p:nvPr/>
        </p:nvSpPr>
        <p:spPr>
          <a:xfrm>
            <a:off x="1676400" y="2663775"/>
            <a:ext cx="5943600" cy="1810752"/>
          </a:xfrm>
          <a:prstGeom prst="rect">
            <a:avLst/>
          </a:prstGeom>
          <a:solidFill>
            <a:srgbClr val="7030A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Was versteht man im vorliegenden Zusammenhang unter </a:t>
            </a:r>
            <a:r>
              <a:rPr lang="en-US" sz="1200" dirty="0">
                <a:solidFill>
                  <a:schemeClr val="bg1"/>
                </a:solidFill>
              </a:rPr>
              <a:t>akutem Hydrops</a:t>
            </a:r>
            <a:r>
              <a:rPr lang="en-US" sz="1200" i="1" dirty="0">
                <a:solidFill>
                  <a:schemeClr val="bg1"/>
                </a:solidFill>
              </a:rPr>
              <a:t>?</a:t>
            </a:r>
          </a:p>
          <a:p>
            <a:r>
              <a:rPr lang="en-US" sz="1200" dirty="0">
                <a:solidFill>
                  <a:schemeClr val="bg1"/>
                </a:solidFill>
              </a:rPr>
              <a:t>Die plötzliche Entstehung eines schweren Hornhautödems infolge eines Risses in der Descemet-Membran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de-DE" sz="1200" i="1" dirty="0">
                <a:solidFill>
                  <a:schemeClr val="bg1"/>
                </a:solidFill>
              </a:rPr>
              <a:t>Mit welcher Ektasie ist dies am engsten verbunden</a:t>
            </a:r>
            <a:r>
              <a:rPr lang="en-US" sz="1200" i="1" dirty="0">
                <a:solidFill>
                  <a:schemeClr val="bg1"/>
                </a:solidFill>
              </a:rPr>
              <a:t>?</a:t>
            </a:r>
            <a:endParaRPr lang="en-US" sz="1600" i="1" dirty="0">
              <a:solidFill>
                <a:srgbClr val="7030A0"/>
              </a:solidFill>
            </a:endParaRPr>
          </a:p>
          <a:p>
            <a:r>
              <a:rPr lang="en-US" sz="1200" dirty="0">
                <a:solidFill>
                  <a:srgbClr val="7030A0"/>
                </a:solidFill>
              </a:rPr>
              <a:t>KCN</a:t>
            </a:r>
          </a:p>
          <a:p>
            <a:endParaRPr lang="en-US" sz="1600" dirty="0">
              <a:solidFill>
                <a:srgbClr val="7030A0"/>
              </a:solidFill>
            </a:endParaRPr>
          </a:p>
          <a:p>
            <a:r>
              <a:rPr lang="en-US" sz="1200" dirty="0">
                <a:solidFill>
                  <a:srgbClr val="7030A0"/>
                </a:solidFill>
              </a:rPr>
              <a:t>Kann er bei </a:t>
            </a:r>
            <a:r>
              <a:rPr lang="en-US" sz="1200" dirty="0" err="1">
                <a:solidFill>
                  <a:srgbClr val="7030A0"/>
                </a:solidFill>
              </a:rPr>
              <a:t>Keratoglobus </a:t>
            </a:r>
            <a:r>
              <a:rPr lang="en-US" sz="1200" dirty="0">
                <a:solidFill>
                  <a:srgbClr val="7030A0"/>
                </a:solidFill>
              </a:rPr>
              <a:t>und/oder PMD auftreten?</a:t>
            </a:r>
          </a:p>
          <a:p>
            <a:r>
              <a:rPr lang="en-US" sz="1200" dirty="0">
                <a:solidFill>
                  <a:srgbClr val="7030A0"/>
                </a:solidFill>
              </a:rPr>
              <a:t>Ja, allerdings ist das Auftreten bei diesen Erkrankungen weitaus unwahrscheinlicher</a:t>
            </a:r>
          </a:p>
        </p:txBody>
      </p:sp>
      <p:sp>
        <p:nvSpPr>
          <p:cNvPr id="7" name="Text Box 55">
            <a:extLst>
              <a:ext uri="{FF2B5EF4-FFF2-40B4-BE49-F238E27FC236}">
                <a16:creationId xmlns:a16="http://schemas.microsoft.com/office/drawing/2014/main" id="{160C5970-CA63-4070-ADDE-F1B5137832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540653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5" name="Group 3">
            <a:extLst>
              <a:ext uri="{FF2B5EF4-FFF2-40B4-BE49-F238E27FC236}">
                <a16:creationId xmlns:a16="http://schemas.microsoft.com/office/drawing/2014/main" id="{914D32E7-93B9-459D-BFA8-FAFD018FF506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7463" name="Rectangle 56">
            <a:extLst>
              <a:ext uri="{FF2B5EF4-FFF2-40B4-BE49-F238E27FC236}">
                <a16:creationId xmlns:a16="http://schemas.microsoft.com/office/drawing/2014/main" id="{79E23962-DF83-46D0-BE80-738F6167B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17464" name="Slide Number Placeholder 1">
            <a:extLst>
              <a:ext uri="{FF2B5EF4-FFF2-40B4-BE49-F238E27FC236}">
                <a16:creationId xmlns:a16="http://schemas.microsoft.com/office/drawing/2014/main" id="{17967E24-56D6-4C0A-AFE5-C2733BC10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9D63771-B6EF-4DC5-9058-0332D3A10008}" type="slidenum">
              <a:rPr lang="en-US" altLang="en-US" sz="1000" smtClean="0"/>
              <a:t>44</a:t>
            </a:fld>
            <a:endParaRPr lang="en-US" altLang="en-US" sz="1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FB2063-9D40-4B0E-8E20-9DDB5199FD94}"/>
              </a:ext>
            </a:extLst>
          </p:cNvPr>
          <p:cNvSpPr txBox="1"/>
          <p:nvPr/>
        </p:nvSpPr>
        <p:spPr>
          <a:xfrm>
            <a:off x="1676400" y="2663775"/>
            <a:ext cx="5943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Was versteht man im vorliegenden Zusammenhang unter </a:t>
            </a:r>
            <a:r>
              <a:rPr lang="en-US" sz="1200" dirty="0">
                <a:solidFill>
                  <a:schemeClr val="bg1"/>
                </a:solidFill>
              </a:rPr>
              <a:t>akutem Hydrops</a:t>
            </a:r>
            <a:r>
              <a:rPr lang="en-US" sz="1200" i="1" dirty="0">
                <a:solidFill>
                  <a:schemeClr val="bg1"/>
                </a:solidFill>
              </a:rPr>
              <a:t>?</a:t>
            </a:r>
          </a:p>
          <a:p>
            <a:r>
              <a:rPr lang="en-US" sz="1200" dirty="0">
                <a:solidFill>
                  <a:schemeClr val="bg1"/>
                </a:solidFill>
              </a:rPr>
              <a:t>Die plötzliche Entstehung eines schweren Hornhautödems infolge eines Risses in der Descemet-Membran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en-US" sz="1200" i="1" dirty="0">
                <a:solidFill>
                  <a:schemeClr val="bg1"/>
                </a:solidFill>
              </a:rPr>
              <a:t>Mit welcher Ektasie ist dies am engsten verbunden?</a:t>
            </a:r>
          </a:p>
          <a:p>
            <a:r>
              <a:rPr lang="en-US" sz="1200" dirty="0">
                <a:solidFill>
                  <a:schemeClr val="bg1"/>
                </a:solidFill>
              </a:rPr>
              <a:t>KCN</a:t>
            </a:r>
          </a:p>
          <a:p>
            <a:endParaRPr lang="en-US" sz="1600" dirty="0">
              <a:solidFill>
                <a:srgbClr val="7030A0"/>
              </a:solidFill>
            </a:endParaRPr>
          </a:p>
          <a:p>
            <a:r>
              <a:rPr lang="en-US" sz="1200" dirty="0">
                <a:solidFill>
                  <a:srgbClr val="7030A0"/>
                </a:solidFill>
              </a:rPr>
              <a:t>Kann er bei </a:t>
            </a:r>
            <a:r>
              <a:rPr lang="en-US" sz="1200" dirty="0" err="1">
                <a:solidFill>
                  <a:srgbClr val="7030A0"/>
                </a:solidFill>
              </a:rPr>
              <a:t>Keratoglobus </a:t>
            </a:r>
            <a:r>
              <a:rPr lang="en-US" sz="1200" dirty="0">
                <a:solidFill>
                  <a:srgbClr val="7030A0"/>
                </a:solidFill>
              </a:rPr>
              <a:t>und/oder PMD auftreten?</a:t>
            </a:r>
          </a:p>
          <a:p>
            <a:r>
              <a:rPr lang="en-US" sz="1200" dirty="0">
                <a:solidFill>
                  <a:srgbClr val="7030A0"/>
                </a:solidFill>
              </a:rPr>
              <a:t>Ja, allerdings ist das Auftreten bei diesen Erkrankungen weitaus unwahrscheinlicher</a:t>
            </a:r>
          </a:p>
        </p:txBody>
      </p:sp>
      <p:sp>
        <p:nvSpPr>
          <p:cNvPr id="7" name="Text Box 55">
            <a:extLst>
              <a:ext uri="{FF2B5EF4-FFF2-40B4-BE49-F238E27FC236}">
                <a16:creationId xmlns:a16="http://schemas.microsoft.com/office/drawing/2014/main" id="{108FFC13-3E1C-4777-A7C4-601CC0657A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20922663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1C9C5F-5AAE-41BB-904B-2DFF2E7C2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08" y="1908973"/>
            <a:ext cx="4100692" cy="27287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4FE746-6A30-4E8C-B110-F8A9935CBE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908973"/>
            <a:ext cx="4100692" cy="27287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5492D8C-13B0-4158-A09D-1C1612C884CB}"/>
              </a:ext>
            </a:extLst>
          </p:cNvPr>
          <p:cNvSpPr txBox="1"/>
          <p:nvPr/>
        </p:nvSpPr>
        <p:spPr>
          <a:xfrm>
            <a:off x="1346264" y="4648200"/>
            <a:ext cx="1829347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3 Tage nach dem Bruch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60DD0F-3362-4F98-AA3C-F457E7527A44}"/>
              </a:ext>
            </a:extLst>
          </p:cNvPr>
          <p:cNvSpPr txBox="1"/>
          <p:nvPr/>
        </p:nvSpPr>
        <p:spPr>
          <a:xfrm>
            <a:off x="5080381" y="4648200"/>
            <a:ext cx="3490058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Narbenbildung, dasselbe Auge, mehr als 2 Monate später</a:t>
            </a:r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296CC749-018C-401E-AE2A-40CF75D8C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C1C19427-35E7-45F0-B6FA-225476B1F3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0890" y="5879068"/>
            <a:ext cx="226222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KCN: Akuter Hydrops</a:t>
            </a:r>
          </a:p>
        </p:txBody>
      </p:sp>
    </p:spTree>
    <p:extLst>
      <p:ext uri="{BB962C8B-B14F-4D97-AF65-F5344CB8AC3E}">
        <p14:creationId xmlns:p14="http://schemas.microsoft.com/office/powerpoint/2010/main" val="7103194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5796ED5-202A-4548-B25D-3E03E489BB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" y="1688484"/>
            <a:ext cx="7513320" cy="29348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F02196-9849-4E89-A166-345F6C5E6C49}"/>
              </a:ext>
            </a:extLst>
          </p:cNvPr>
          <p:cNvSpPr txBox="1"/>
          <p:nvPr/>
        </p:nvSpPr>
        <p:spPr>
          <a:xfrm>
            <a:off x="990601" y="4648200"/>
            <a:ext cx="731519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Hornhautödem. Die Descemet-Membran ist aufgebrochen und hat sich zurückgefaltet, sodass sie in falscher Ausrichtung wieder mit der Hornhaut verbunden ist (7). Es liegt eine ausgeprägte Stroma-Vernarbung vor (8).</a:t>
            </a:r>
          </a:p>
        </p:txBody>
      </p:sp>
      <p:sp>
        <p:nvSpPr>
          <p:cNvPr id="9" name="Text Box 55">
            <a:extLst>
              <a:ext uri="{FF2B5EF4-FFF2-40B4-BE49-F238E27FC236}">
                <a16:creationId xmlns:a16="http://schemas.microsoft.com/office/drawing/2014/main" id="{8E6CEED7-9732-40BB-8601-8A88D8E34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C6A65348-D57D-42A3-AF4A-4AFCDCB92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0890" y="5879068"/>
            <a:ext cx="226222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KCN: Akuter Hydrops</a:t>
            </a:r>
          </a:p>
        </p:txBody>
      </p:sp>
    </p:spTree>
    <p:extLst>
      <p:ext uri="{BB962C8B-B14F-4D97-AF65-F5344CB8AC3E}">
        <p14:creationId xmlns:p14="http://schemas.microsoft.com/office/powerpoint/2010/main" val="36524539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5" name="Group 3">
            <a:extLst>
              <a:ext uri="{FF2B5EF4-FFF2-40B4-BE49-F238E27FC236}">
                <a16:creationId xmlns:a16="http://schemas.microsoft.com/office/drawing/2014/main" id="{914D32E7-93B9-459D-BFA8-FAFD018FF506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7463" name="Rectangle 56">
            <a:extLst>
              <a:ext uri="{FF2B5EF4-FFF2-40B4-BE49-F238E27FC236}">
                <a16:creationId xmlns:a16="http://schemas.microsoft.com/office/drawing/2014/main" id="{79E23962-DF83-46D0-BE80-738F6167B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17464" name="Slide Number Placeholder 1">
            <a:extLst>
              <a:ext uri="{FF2B5EF4-FFF2-40B4-BE49-F238E27FC236}">
                <a16:creationId xmlns:a16="http://schemas.microsoft.com/office/drawing/2014/main" id="{17967E24-56D6-4C0A-AFE5-C2733BC10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9D63771-B6EF-4DC5-9058-0332D3A10008}" type="slidenum">
              <a:rPr lang="en-US" altLang="en-US" sz="1000" smtClean="0"/>
              <a:t>47</a:t>
            </a:fld>
            <a:endParaRPr lang="en-US" altLang="en-US" sz="1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FB2063-9D40-4B0E-8E20-9DDB5199FD94}"/>
              </a:ext>
            </a:extLst>
          </p:cNvPr>
          <p:cNvSpPr txBox="1"/>
          <p:nvPr/>
        </p:nvSpPr>
        <p:spPr>
          <a:xfrm>
            <a:off x="1676400" y="2663775"/>
            <a:ext cx="5943600" cy="1810752"/>
          </a:xfrm>
          <a:prstGeom prst="rect">
            <a:avLst/>
          </a:prstGeom>
          <a:solidFill>
            <a:srgbClr val="7030A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Was versteht man im vorliegenden Zusammenhang unter </a:t>
            </a:r>
            <a:r>
              <a:rPr lang="en-US" sz="1200" dirty="0">
                <a:solidFill>
                  <a:schemeClr val="bg1"/>
                </a:solidFill>
              </a:rPr>
              <a:t>akutem Hydrops</a:t>
            </a:r>
            <a:r>
              <a:rPr lang="en-US" sz="1200" i="1" dirty="0">
                <a:solidFill>
                  <a:schemeClr val="bg1"/>
                </a:solidFill>
              </a:rPr>
              <a:t>?</a:t>
            </a:r>
          </a:p>
          <a:p>
            <a:r>
              <a:rPr lang="en-US" sz="1200" dirty="0">
                <a:solidFill>
                  <a:schemeClr val="bg1"/>
                </a:solidFill>
              </a:rPr>
              <a:t>Die plötzliche Entstehung eines schweren Hornhautödems infolge eines Risses in der Descemet-Membran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de-DE" sz="1200" i="1" dirty="0">
                <a:solidFill>
                  <a:schemeClr val="bg1"/>
                </a:solidFill>
              </a:rPr>
              <a:t>Mit welcher Ektasie ist dies am engsten verbunden</a:t>
            </a:r>
            <a:r>
              <a:rPr lang="en-US" sz="1200" i="1" dirty="0">
                <a:solidFill>
                  <a:schemeClr val="bg1"/>
                </a:solidFill>
              </a:rPr>
              <a:t>?</a:t>
            </a:r>
          </a:p>
          <a:p>
            <a:r>
              <a:rPr lang="en-US" sz="1200" dirty="0">
                <a:solidFill>
                  <a:schemeClr val="bg1"/>
                </a:solidFill>
              </a:rPr>
              <a:t>KCN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en-US" sz="1200" i="1" dirty="0">
                <a:solidFill>
                  <a:schemeClr val="bg1"/>
                </a:solidFill>
              </a:rPr>
              <a:t>Kann er bei </a:t>
            </a:r>
            <a:r>
              <a:rPr lang="en-US" sz="1200" i="1" dirty="0" err="1">
                <a:solidFill>
                  <a:schemeClr val="bg1"/>
                </a:solidFill>
              </a:rPr>
              <a:t>Keratoglobus </a:t>
            </a:r>
            <a:r>
              <a:rPr lang="en-US" sz="1200" i="1" dirty="0">
                <a:solidFill>
                  <a:schemeClr val="bg1"/>
                </a:solidFill>
              </a:rPr>
              <a:t>und/oder PMD auftreten?</a:t>
            </a:r>
            <a:endParaRPr lang="en-US" sz="1600" i="1" dirty="0">
              <a:solidFill>
                <a:srgbClr val="7030A0"/>
              </a:solidFill>
            </a:endParaRPr>
          </a:p>
          <a:p>
            <a:r>
              <a:rPr lang="en-US" sz="1200" dirty="0">
                <a:solidFill>
                  <a:srgbClr val="7030A0"/>
                </a:solidFill>
              </a:rPr>
              <a:t>Ja, allerdings ist das Auftreten bei diesen Erkrankungen weitaus unwahrscheinlicher</a:t>
            </a:r>
          </a:p>
        </p:txBody>
      </p:sp>
      <p:sp>
        <p:nvSpPr>
          <p:cNvPr id="7" name="Text Box 55">
            <a:extLst>
              <a:ext uri="{FF2B5EF4-FFF2-40B4-BE49-F238E27FC236}">
                <a16:creationId xmlns:a16="http://schemas.microsoft.com/office/drawing/2014/main" id="{29032B8F-2929-4CFB-BD97-7AD1E1221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953772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5" name="Group 3">
            <a:extLst>
              <a:ext uri="{FF2B5EF4-FFF2-40B4-BE49-F238E27FC236}">
                <a16:creationId xmlns:a16="http://schemas.microsoft.com/office/drawing/2014/main" id="{914D32E7-93B9-459D-BFA8-FAFD018FF506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7463" name="Rectangle 56">
            <a:extLst>
              <a:ext uri="{FF2B5EF4-FFF2-40B4-BE49-F238E27FC236}">
                <a16:creationId xmlns:a16="http://schemas.microsoft.com/office/drawing/2014/main" id="{79E23962-DF83-46D0-BE80-738F6167B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17464" name="Slide Number Placeholder 1">
            <a:extLst>
              <a:ext uri="{FF2B5EF4-FFF2-40B4-BE49-F238E27FC236}">
                <a16:creationId xmlns:a16="http://schemas.microsoft.com/office/drawing/2014/main" id="{17967E24-56D6-4C0A-AFE5-C2733BC10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9D63771-B6EF-4DC5-9058-0332D3A10008}" type="slidenum">
              <a:rPr lang="en-US" altLang="en-US" sz="1000" smtClean="0"/>
              <a:t>48</a:t>
            </a:fld>
            <a:endParaRPr lang="en-US" altLang="en-US" sz="1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FB2063-9D40-4B0E-8E20-9DDB5199FD94}"/>
              </a:ext>
            </a:extLst>
          </p:cNvPr>
          <p:cNvSpPr txBox="1"/>
          <p:nvPr/>
        </p:nvSpPr>
        <p:spPr>
          <a:xfrm>
            <a:off x="1676400" y="2663775"/>
            <a:ext cx="5943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Was versteht man im vorliegenden Zusammenhang unter </a:t>
            </a:r>
            <a:r>
              <a:rPr lang="en-US" sz="1200" dirty="0">
                <a:solidFill>
                  <a:schemeClr val="bg1"/>
                </a:solidFill>
              </a:rPr>
              <a:t>akutem Hydrops</a:t>
            </a:r>
            <a:r>
              <a:rPr lang="en-US" sz="1200" i="1" dirty="0">
                <a:solidFill>
                  <a:schemeClr val="bg1"/>
                </a:solidFill>
              </a:rPr>
              <a:t>?</a:t>
            </a:r>
          </a:p>
          <a:p>
            <a:r>
              <a:rPr lang="en-US" sz="1200" dirty="0">
                <a:solidFill>
                  <a:schemeClr val="bg1"/>
                </a:solidFill>
              </a:rPr>
              <a:t>Die plötzliche Entstehung eines schweren Hornhautödems infolge eines Risses in der Descemet-Membran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en-US" sz="1200" i="1" dirty="0">
                <a:solidFill>
                  <a:schemeClr val="bg1"/>
                </a:solidFill>
              </a:rPr>
              <a:t>Mit welcher Ektasie ist dies am engsten verbunden?</a:t>
            </a:r>
          </a:p>
          <a:p>
            <a:r>
              <a:rPr lang="en-US" sz="1200" dirty="0">
                <a:solidFill>
                  <a:schemeClr val="bg1"/>
                </a:solidFill>
              </a:rPr>
              <a:t>KCN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en-US" sz="1200" i="1" dirty="0">
                <a:solidFill>
                  <a:schemeClr val="bg1"/>
                </a:solidFill>
              </a:rPr>
              <a:t>Kann er bei </a:t>
            </a:r>
            <a:r>
              <a:rPr lang="en-US" sz="1200" i="1" dirty="0" err="1">
                <a:solidFill>
                  <a:schemeClr val="bg1"/>
                </a:solidFill>
              </a:rPr>
              <a:t>Keratoglobus </a:t>
            </a:r>
            <a:r>
              <a:rPr lang="en-US" sz="1200" i="1" dirty="0">
                <a:solidFill>
                  <a:schemeClr val="bg1"/>
                </a:solidFill>
              </a:rPr>
              <a:t>und/oder PMD auftreten?</a:t>
            </a:r>
          </a:p>
          <a:p>
            <a:r>
              <a:rPr lang="en-US" sz="1200" dirty="0">
                <a:solidFill>
                  <a:schemeClr val="bg1"/>
                </a:solidFill>
              </a:rPr>
              <a:t>Ja, aber die Wahrscheinlichkeit ist deutlich geringer</a:t>
            </a:r>
          </a:p>
        </p:txBody>
      </p:sp>
      <p:sp>
        <p:nvSpPr>
          <p:cNvPr id="7" name="Text Box 55">
            <a:extLst>
              <a:ext uri="{FF2B5EF4-FFF2-40B4-BE49-F238E27FC236}">
                <a16:creationId xmlns:a16="http://schemas.microsoft.com/office/drawing/2014/main" id="{A1F6179B-DB67-4506-9410-C4B8A63ED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84422293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3" name="Group 3">
            <a:extLst>
              <a:ext uri="{FF2B5EF4-FFF2-40B4-BE49-F238E27FC236}">
                <a16:creationId xmlns:a16="http://schemas.microsoft.com/office/drawing/2014/main" id="{97AD0592-30E9-4560-A09C-FF34E6A003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555010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8487" name="Rectangle 56">
            <a:extLst>
              <a:ext uri="{FF2B5EF4-FFF2-40B4-BE49-F238E27FC236}">
                <a16:creationId xmlns:a16="http://schemas.microsoft.com/office/drawing/2014/main" id="{5F111A33-9D3C-45C8-829E-208B94C2A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18488" name="Slide Number Placeholder 1">
            <a:extLst>
              <a:ext uri="{FF2B5EF4-FFF2-40B4-BE49-F238E27FC236}">
                <a16:creationId xmlns:a16="http://schemas.microsoft.com/office/drawing/2014/main" id="{FB7E1DE0-3B44-4752-AC61-0B0113364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300D621-6EDB-4E18-8474-89F1D5771403}" type="slidenum">
              <a:rPr lang="en-US" altLang="en-US" sz="1000" smtClean="0"/>
              <a:t>49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2B103A4A-5CD7-4BBC-82AE-2CB3914EC8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331E4A-74E4-4AE5-92A5-EF4503F33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pPr>
              <a:defRPr/>
            </a:pPr>
            <a:fld id="{7C1F3EFF-1FE8-4731-82AA-DCC6F22450C8}" type="slidenum">
              <a:rPr lang="en-US" altLang="en-US" smtClean="0"/>
              <a:t>5</a:t>
            </a:fld>
            <a:endParaRPr lang="en-US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8888EC-51EB-424C-B0B5-D141893D1706}"/>
              </a:ext>
            </a:extLst>
          </p:cNvPr>
          <p:cNvSpPr txBox="1"/>
          <p:nvPr/>
        </p:nvSpPr>
        <p:spPr>
          <a:xfrm>
            <a:off x="590548" y="1676400"/>
            <a:ext cx="7962901" cy="2056973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ist, kurz gesagt, eine </a:t>
            </a:r>
            <a:r>
              <a:rPr lang="en-US" sz="1200" dirty="0">
                <a:solidFill>
                  <a:srgbClr val="0000FF"/>
                </a:solidFill>
              </a:rPr>
              <a:t>Hornhautektasie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Zu meiner Enttäuschung konnte ich im </a:t>
            </a:r>
            <a:r>
              <a:rPr lang="en-US" sz="1200" i="1" dirty="0">
                <a:solidFill>
                  <a:srgbClr val="0000FF"/>
                </a:solidFill>
              </a:rPr>
              <a:t>BCSC </a:t>
            </a:r>
            <a:r>
              <a:rPr lang="en-US" sz="1200" dirty="0">
                <a:solidFill>
                  <a:srgbClr val="0000FF"/>
                </a:solidFill>
              </a:rPr>
              <a:t>(</a:t>
            </a:r>
            <a:r>
              <a:rPr lang="de-DE" sz="1200" dirty="0">
                <a:solidFill>
                  <a:srgbClr val="0000FF"/>
                </a:solidFill>
              </a:rPr>
              <a:t>oder </a:t>
            </a:r>
            <a:r>
              <a:rPr lang="de-DE" sz="1200" dirty="0" err="1">
                <a:solidFill>
                  <a:srgbClr val="0000FF"/>
                </a:solidFill>
              </a:rPr>
              <a:t>EyeWiki</a:t>
            </a:r>
            <a:r>
              <a:rPr lang="de-DE" sz="1200" dirty="0">
                <a:solidFill>
                  <a:srgbClr val="0000FF"/>
                </a:solidFill>
              </a:rPr>
              <a:t>, oder </a:t>
            </a:r>
            <a:r>
              <a:rPr lang="de-DE" sz="1200" dirty="0" err="1">
                <a:solidFill>
                  <a:srgbClr val="0000FF"/>
                </a:solidFill>
              </a:rPr>
              <a:t>Krachmer</a:t>
            </a:r>
            <a:r>
              <a:rPr lang="de-DE" sz="1200" dirty="0">
                <a:solidFill>
                  <a:srgbClr val="0000FF"/>
                </a:solidFill>
              </a:rPr>
              <a:t>, oder Albert &amp; </a:t>
            </a:r>
            <a:r>
              <a:rPr lang="de-DE" sz="1200" dirty="0" err="1">
                <a:solidFill>
                  <a:srgbClr val="0000FF"/>
                </a:solidFill>
              </a:rPr>
              <a:t>Jakobiec</a:t>
            </a:r>
            <a:r>
              <a:rPr lang="en-US" sz="1200" dirty="0">
                <a:solidFill>
                  <a:srgbClr val="0000FF"/>
                </a:solidFill>
              </a:rPr>
              <a:t>) keine „offizielle“ Definition finden, daher basiert das Folgende auf meiner Auswertung der oben genannten Quellen: </a:t>
            </a:r>
            <a:r>
              <a:rPr lang="en-US" sz="1200" dirty="0"/>
              <a:t>Eine Hornhautektasie ist eine nichtentzündliche Erkrankung, die durch </a:t>
            </a:r>
            <a:r>
              <a:rPr lang="en-US" sz="1200" dirty="0" err="1"/>
              <a:t>eine</a:t>
            </a:r>
            <a:r>
              <a:rPr lang="en-US" sz="1200" dirty="0"/>
              <a:t> </a:t>
            </a:r>
            <a:r>
              <a:rPr lang="en-US" sz="1200" dirty="0" err="1"/>
              <a:t>fortschreitende</a:t>
            </a:r>
            <a:r>
              <a:rPr lang="en-US" sz="1200" dirty="0"/>
              <a:t> </a:t>
            </a:r>
            <a:r>
              <a:rPr lang="en-US" sz="1200" dirty="0" err="1"/>
              <a:t>Ausdünnung</a:t>
            </a:r>
            <a:r>
              <a:rPr lang="en-US" sz="1200" dirty="0"/>
              <a:t> gekennzeichnet ist, die zu einer Verformung der Hornhaut führt.</a:t>
            </a:r>
          </a:p>
          <a:p>
            <a:endParaRPr lang="en-US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Was ist im Vergleich dazu eine </a:t>
            </a:r>
            <a:r>
              <a:rPr lang="en-US" sz="1200" dirty="0">
                <a:solidFill>
                  <a:srgbClr val="0000FF"/>
                </a:solidFill>
              </a:rPr>
              <a:t>Hornhautdystrophie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Eine Dystrophie ist eine erbliche Erkrankung, die durch bilaterale symmetrische Veränderungen gekennzeichnet ist, die unabhängig von umweltbedingten oder systemischen Prozessen auftreten</a:t>
            </a:r>
          </a:p>
          <a:p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7" name="Text Box 55">
            <a:extLst>
              <a:ext uri="{FF2B5EF4-FFF2-40B4-BE49-F238E27FC236}">
                <a16:creationId xmlns:a16="http://schemas.microsoft.com/office/drawing/2014/main" id="{D3123086-2997-47B6-9A2F-40CA51150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8" name="Rectangle 56">
            <a:extLst>
              <a:ext uri="{FF2B5EF4-FFF2-40B4-BE49-F238E27FC236}">
                <a16:creationId xmlns:a16="http://schemas.microsoft.com/office/drawing/2014/main" id="{8D42BCEC-3C7E-4B4C-9A01-EEB18DA6D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0179259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9" name="Group 3">
            <a:extLst>
              <a:ext uri="{FF2B5EF4-FFF2-40B4-BE49-F238E27FC236}">
                <a16:creationId xmlns:a16="http://schemas.microsoft.com/office/drawing/2014/main" id="{5DBB3867-0C7A-4696-8080-A48B4940CF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451774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?Ziemlich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9511" name="Rectangle 56">
            <a:extLst>
              <a:ext uri="{FF2B5EF4-FFF2-40B4-BE49-F238E27FC236}">
                <a16:creationId xmlns:a16="http://schemas.microsoft.com/office/drawing/2014/main" id="{617EAC39-32F5-4ED3-B606-AB900D3CE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19512" name="Slide Number Placeholder 1">
            <a:extLst>
              <a:ext uri="{FF2B5EF4-FFF2-40B4-BE49-F238E27FC236}">
                <a16:creationId xmlns:a16="http://schemas.microsoft.com/office/drawing/2014/main" id="{B4CFB2F3-D6BC-4391-8BF2-7E354266C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2BA648E-9ED4-4163-9EB3-B9E64CE4067A}" type="slidenum">
              <a:rPr lang="en-US" altLang="en-US" sz="1000" smtClean="0"/>
              <a:t>50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FD208107-78E9-4A68-842D-3BE09DE9A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7" name="Group 3">
            <a:extLst>
              <a:ext uri="{FF2B5EF4-FFF2-40B4-BE49-F238E27FC236}">
                <a16:creationId xmlns:a16="http://schemas.microsoft.com/office/drawing/2014/main" id="{89C39A79-FCBC-45DB-A81C-5F59DBC383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473498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0535" name="Rectangle 56">
            <a:extLst>
              <a:ext uri="{FF2B5EF4-FFF2-40B4-BE49-F238E27FC236}">
                <a16:creationId xmlns:a16="http://schemas.microsoft.com/office/drawing/2014/main" id="{061E2613-4283-440E-8883-BE3A75AFAD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20536" name="Slide Number Placeholder 1">
            <a:extLst>
              <a:ext uri="{FF2B5EF4-FFF2-40B4-BE49-F238E27FC236}">
                <a16:creationId xmlns:a16="http://schemas.microsoft.com/office/drawing/2014/main" id="{61C64F49-ED9D-4D78-AC55-4AFDF131B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FB3FBFA-8190-464C-BAA8-32B1DF40DE42}" type="slidenum">
              <a:rPr lang="en-US" altLang="en-US" sz="1000" smtClean="0"/>
              <a:t>51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72C99DD9-1CE9-49DA-807A-45C750DD93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4356604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52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94E4A963-3E09-4924-A316-EC75764EEE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Munson-Zeichen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53</a:t>
            </a:fld>
            <a:endParaRPr lang="en-US" altLang="en-US" sz="1000"/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1281623D-F816-4EB8-962C-806702E4D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724400"/>
            <a:ext cx="5821363" cy="830997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/>
                </a:solidFill>
              </a:rPr>
              <a:t>Was ist </a:t>
            </a:r>
            <a:r>
              <a:rPr lang="en-US" altLang="en-US" sz="1200" dirty="0">
                <a:solidFill>
                  <a:schemeClr val="bg1"/>
                </a:solidFill>
              </a:rPr>
              <a:t>das Munson-Zeichen</a:t>
            </a:r>
            <a:r>
              <a:rPr lang="en-US" altLang="en-US" sz="1200" i="1" dirty="0">
                <a:solidFill>
                  <a:schemeClr val="bg1"/>
                </a:solidFill>
              </a:rPr>
              <a:t>?</a:t>
            </a:r>
            <a:endParaRPr lang="en-US" altLang="en-US" sz="1600" b="1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0000"/>
                </a:solidFill>
              </a:rPr>
              <a:t>Verdrängung des zentralen unteren Augenlids durch die hervorstehende Hornhaut, wenn der Blick nach unten gerichtet ist</a:t>
            </a:r>
          </a:p>
        </p:txBody>
      </p:sp>
      <p:sp>
        <p:nvSpPr>
          <p:cNvPr id="7" name="Text Box 55">
            <a:extLst>
              <a:ext uri="{FF2B5EF4-FFF2-40B4-BE49-F238E27FC236}">
                <a16:creationId xmlns:a16="http://schemas.microsoft.com/office/drawing/2014/main" id="{398D7C0B-AC44-4DD1-8A5A-73880F432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12275120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Munson-Zeichen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54</a:t>
            </a:fld>
            <a:endParaRPr lang="en-US" altLang="en-US" sz="1000"/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1281623D-F816-4EB8-962C-806702E4D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724400"/>
            <a:ext cx="5821363" cy="830997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/>
                </a:solidFill>
              </a:rPr>
              <a:t>Was ist </a:t>
            </a:r>
            <a:r>
              <a:rPr lang="en-US" altLang="en-US" sz="1200" dirty="0">
                <a:solidFill>
                  <a:schemeClr val="bg1"/>
                </a:solidFill>
              </a:rPr>
              <a:t>das Munson-Zeichen</a:t>
            </a:r>
            <a:r>
              <a:rPr lang="en-US" altLang="en-US" sz="1200" i="1" dirty="0">
                <a:solidFill>
                  <a:schemeClr val="bg1"/>
                </a:solidFill>
              </a:rPr>
              <a:t>?</a:t>
            </a:r>
            <a:endParaRPr lang="en-US" altLang="en-US" sz="1600" b="1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Verdrängung des zentralen unteren Augenlids durch die hervorstehende Hornhaut bei Blick nach unten</a:t>
            </a:r>
          </a:p>
        </p:txBody>
      </p:sp>
      <p:sp>
        <p:nvSpPr>
          <p:cNvPr id="7" name="Text Box 55">
            <a:extLst>
              <a:ext uri="{FF2B5EF4-FFF2-40B4-BE49-F238E27FC236}">
                <a16:creationId xmlns:a16="http://schemas.microsoft.com/office/drawing/2014/main" id="{498D6AE1-0C5C-4639-9902-2C91C364F7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294088243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0116930-534F-473F-A532-13EA1A6EA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364" y="1575078"/>
            <a:ext cx="5033272" cy="3707844"/>
          </a:xfrm>
          <a:prstGeom prst="rect">
            <a:avLst/>
          </a:prstGeom>
        </p:spPr>
      </p:pic>
      <p:sp>
        <p:nvSpPr>
          <p:cNvPr id="6" name="Text Box 55">
            <a:extLst>
              <a:ext uri="{FF2B5EF4-FFF2-40B4-BE49-F238E27FC236}">
                <a16:creationId xmlns:a16="http://schemas.microsoft.com/office/drawing/2014/main" id="{DE327515-73A2-453F-AE7E-D4A61584F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E519F4BA-3715-48EB-9E4E-341803838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6829" y="5879068"/>
            <a:ext cx="24503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Munson-Zeichen bei KCN</a:t>
            </a:r>
          </a:p>
        </p:txBody>
      </p:sp>
    </p:spTree>
    <p:extLst>
      <p:ext uri="{BB962C8B-B14F-4D97-AF65-F5344CB8AC3E}">
        <p14:creationId xmlns:p14="http://schemas.microsoft.com/office/powerpoint/2010/main" val="32287995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4654332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56</a:t>
            </a:fld>
            <a:endParaRPr lang="en-US" altLang="en-US" sz="10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235A93-D617-431D-9103-E620A47AE3AF}"/>
              </a:ext>
            </a:extLst>
          </p:cNvPr>
          <p:cNvSpPr txBox="1"/>
          <p:nvPr/>
        </p:nvSpPr>
        <p:spPr>
          <a:xfrm>
            <a:off x="2743200" y="2248277"/>
            <a:ext cx="5715000" cy="1569660"/>
          </a:xfrm>
          <a:prstGeom prst="rect">
            <a:avLst/>
          </a:prstGeom>
          <a:solidFill>
            <a:srgbClr val="4BDD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Welche der drei hat die stärkste erbliche Komponente?</a:t>
            </a:r>
          </a:p>
          <a:p>
            <a:r>
              <a:rPr lang="en-US" sz="1200" dirty="0">
                <a:solidFill>
                  <a:srgbClr val="4BDDFF"/>
                </a:solidFill>
              </a:rPr>
              <a:t>KCN</a:t>
            </a:r>
          </a:p>
          <a:p>
            <a:endParaRPr lang="en-US" sz="1600" i="1" dirty="0">
              <a:solidFill>
                <a:srgbClr val="4BDDFF"/>
              </a:solidFill>
            </a:endParaRPr>
          </a:p>
          <a:p>
            <a:r>
              <a:rPr lang="en-US" sz="1200" i="1" dirty="0">
                <a:solidFill>
                  <a:srgbClr val="4BDDFF"/>
                </a:solidFill>
              </a:rPr>
              <a:t>Wie stark ist die erbliche Komponente bei KCN?</a:t>
            </a:r>
          </a:p>
          <a:p>
            <a:r>
              <a:rPr lang="en-US" sz="1200" dirty="0">
                <a:solidFill>
                  <a:srgbClr val="4BDDFF"/>
                </a:solidFill>
              </a:rPr>
              <a:t>Nicht sehr stark – eine familiäre Vorbelastung liegt nur in etwa 7 % der Fälle vor (das ist jedoch immer noch höher als bei </a:t>
            </a:r>
            <a:r>
              <a:rPr lang="en-US" sz="1200" dirty="0" err="1">
                <a:solidFill>
                  <a:srgbClr val="4BDDFF"/>
                </a:solidFill>
              </a:rPr>
              <a:t>Keratoglobus</a:t>
            </a:r>
            <a:r>
              <a:rPr lang="en-US" sz="1200" dirty="0">
                <a:solidFill>
                  <a:srgbClr val="4BDDFF"/>
                </a:solidFill>
              </a:rPr>
              <a:t> oder PMD)</a:t>
            </a:r>
          </a:p>
        </p:txBody>
      </p:sp>
      <p:sp>
        <p:nvSpPr>
          <p:cNvPr id="7" name="Text Box 55">
            <a:extLst>
              <a:ext uri="{FF2B5EF4-FFF2-40B4-BE49-F238E27FC236}">
                <a16:creationId xmlns:a16="http://schemas.microsoft.com/office/drawing/2014/main" id="{77810294-8C8E-407D-9A64-578F6DCED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11055538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57</a:t>
            </a:fld>
            <a:endParaRPr lang="en-US" altLang="en-US" sz="10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235A93-D617-431D-9103-E620A47AE3AF}"/>
              </a:ext>
            </a:extLst>
          </p:cNvPr>
          <p:cNvSpPr txBox="1"/>
          <p:nvPr/>
        </p:nvSpPr>
        <p:spPr>
          <a:xfrm>
            <a:off x="2743200" y="2248277"/>
            <a:ext cx="5715000" cy="1195199"/>
          </a:xfrm>
          <a:prstGeom prst="rect">
            <a:avLst/>
          </a:prstGeom>
          <a:solidFill>
            <a:srgbClr val="4BDD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de-DE" sz="1200" i="1" dirty="0">
                <a:solidFill>
                  <a:srgbClr val="0000FF"/>
                </a:solidFill>
              </a:rPr>
              <a:t>Welche der drei hat die stärkste erbliche Komponente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KCN</a:t>
            </a:r>
          </a:p>
          <a:p>
            <a:endParaRPr lang="en-US" sz="1600" i="1" dirty="0">
              <a:solidFill>
                <a:srgbClr val="4BDDFF"/>
              </a:solidFill>
            </a:endParaRPr>
          </a:p>
          <a:p>
            <a:r>
              <a:rPr lang="en-US" sz="1200" i="1" dirty="0">
                <a:solidFill>
                  <a:srgbClr val="4BDDFF"/>
                </a:solidFill>
              </a:rPr>
              <a:t>Wie stark ist die erbliche Komponente bei KCN?</a:t>
            </a:r>
          </a:p>
          <a:p>
            <a:r>
              <a:rPr lang="en-US" sz="1200" dirty="0">
                <a:solidFill>
                  <a:srgbClr val="4BDDFF"/>
                </a:solidFill>
              </a:rPr>
              <a:t>Nicht sehr stark – eine familiäre Vorbelastung liegt nur in etwa 7 % der Fälle vor (das ist jedoch immer noch häufiger als bei </a:t>
            </a:r>
            <a:r>
              <a:rPr lang="en-US" sz="1200" dirty="0" err="1">
                <a:solidFill>
                  <a:srgbClr val="4BDDFF"/>
                </a:solidFill>
              </a:rPr>
              <a:t>Keratoglobus</a:t>
            </a:r>
            <a:r>
              <a:rPr lang="en-US" sz="1200" dirty="0">
                <a:solidFill>
                  <a:srgbClr val="4BDDFF"/>
                </a:solidFill>
              </a:rPr>
              <a:t> oder PMD)</a:t>
            </a:r>
          </a:p>
        </p:txBody>
      </p:sp>
      <p:sp>
        <p:nvSpPr>
          <p:cNvPr id="7" name="Text Box 55">
            <a:extLst>
              <a:ext uri="{FF2B5EF4-FFF2-40B4-BE49-F238E27FC236}">
                <a16:creationId xmlns:a16="http://schemas.microsoft.com/office/drawing/2014/main" id="{A0708655-8711-4C42-B0D1-55FB5DC0C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137055378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58</a:t>
            </a:fld>
            <a:endParaRPr lang="en-US" altLang="en-US" sz="10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235A93-D617-431D-9103-E620A47AE3AF}"/>
              </a:ext>
            </a:extLst>
          </p:cNvPr>
          <p:cNvSpPr txBox="1"/>
          <p:nvPr/>
        </p:nvSpPr>
        <p:spPr>
          <a:xfrm>
            <a:off x="2743200" y="2248277"/>
            <a:ext cx="5715000" cy="1569660"/>
          </a:xfrm>
          <a:prstGeom prst="rect">
            <a:avLst/>
          </a:prstGeom>
          <a:solidFill>
            <a:srgbClr val="4BDD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Welche der drei hat die stärkste erbliche Komponente?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KCN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Wie stark ist die erbliche Komponente bei KCN?</a:t>
            </a:r>
            <a:endParaRPr lang="en-US" sz="1600" i="1" dirty="0">
              <a:solidFill>
                <a:srgbClr val="4BDDFF"/>
              </a:solidFill>
            </a:endParaRPr>
          </a:p>
          <a:p>
            <a:r>
              <a:rPr lang="en-US" sz="1200" dirty="0">
                <a:solidFill>
                  <a:srgbClr val="4BDDFF"/>
                </a:solidFill>
              </a:rPr>
              <a:t>Nicht sehr stark – eine familiäre Vorbelastung liegt nur in etwa 7 % der Fälle vor (das ist jedoch immer noch höher als bei </a:t>
            </a:r>
            <a:r>
              <a:rPr lang="en-US" sz="1200" dirty="0" err="1">
                <a:solidFill>
                  <a:srgbClr val="4BDDFF"/>
                </a:solidFill>
              </a:rPr>
              <a:t>Keratoglobus</a:t>
            </a:r>
            <a:r>
              <a:rPr lang="en-US" sz="1200" dirty="0">
                <a:solidFill>
                  <a:srgbClr val="4BDDFF"/>
                </a:solidFill>
              </a:rPr>
              <a:t> oder PMD)</a:t>
            </a:r>
          </a:p>
        </p:txBody>
      </p:sp>
      <p:sp>
        <p:nvSpPr>
          <p:cNvPr id="7" name="Text Box 55">
            <a:extLst>
              <a:ext uri="{FF2B5EF4-FFF2-40B4-BE49-F238E27FC236}">
                <a16:creationId xmlns:a16="http://schemas.microsoft.com/office/drawing/2014/main" id="{42697E91-84FC-460B-899E-5E1B0935F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47128722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Frage und Antwort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59</a:t>
            </a:fld>
            <a:endParaRPr lang="en-US" altLang="en-US" sz="10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235A93-D617-431D-9103-E620A47AE3AF}"/>
              </a:ext>
            </a:extLst>
          </p:cNvPr>
          <p:cNvSpPr txBox="1"/>
          <p:nvPr/>
        </p:nvSpPr>
        <p:spPr>
          <a:xfrm>
            <a:off x="2743200" y="2248277"/>
            <a:ext cx="5715000" cy="1195199"/>
          </a:xfrm>
          <a:prstGeom prst="rect">
            <a:avLst/>
          </a:prstGeom>
          <a:solidFill>
            <a:srgbClr val="4BDD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de-DE" sz="1200" i="1" dirty="0">
                <a:solidFill>
                  <a:srgbClr val="0000FF"/>
                </a:solidFill>
              </a:rPr>
              <a:t>Welche der drei hat die stärkste erbliche Komponente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KCN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Wie stark ist die erbliche Komponente bei KCN?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Nicht sehr stark – eine familiäre Vorbelastung liegt nur in etwa 7 % der Fälle vor (das ist jedoch immer noch höher als bei </a:t>
            </a:r>
            <a:r>
              <a:rPr lang="en-US" sz="1200" dirty="0" err="1">
                <a:solidFill>
                  <a:srgbClr val="0000FF"/>
                </a:solidFill>
              </a:rPr>
              <a:t>Keratoglobus</a:t>
            </a:r>
            <a:r>
              <a:rPr lang="en-US" sz="1200" dirty="0">
                <a:solidFill>
                  <a:srgbClr val="0000FF"/>
                </a:solidFill>
              </a:rPr>
              <a:t> oder PMD)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10C819C-5924-4853-8CE7-BBAA03583654}"/>
              </a:ext>
            </a:extLst>
          </p:cNvPr>
          <p:cNvSpPr/>
          <p:nvPr/>
        </p:nvSpPr>
        <p:spPr>
          <a:xfrm>
            <a:off x="6934201" y="3048000"/>
            <a:ext cx="3048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%</a:t>
            </a:r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0129F660-A357-466F-A09D-BBF287990A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479081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331E4A-74E4-4AE5-92A5-EF4503F33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pPr>
              <a:defRPr/>
            </a:pPr>
            <a:fld id="{7C1F3EFF-1FE8-4731-82AA-DCC6F22450C8}" type="slidenum">
              <a:rPr lang="en-US" altLang="en-US" smtClean="0"/>
              <a:t>6</a:t>
            </a:fld>
            <a:endParaRPr lang="en-US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8888EC-51EB-424C-B0B5-D141893D1706}"/>
              </a:ext>
            </a:extLst>
          </p:cNvPr>
          <p:cNvSpPr txBox="1"/>
          <p:nvPr/>
        </p:nvSpPr>
        <p:spPr>
          <a:xfrm>
            <a:off x="590548" y="1676400"/>
            <a:ext cx="7962901" cy="2056973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ist, kurz gesagt, eine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Hornhautektasie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Zu meiner Enttäuschung konnte ich im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BCSC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de-DE" sz="1200" dirty="0">
                <a:solidFill>
                  <a:schemeClr val="bg1">
                    <a:lumMod val="75000"/>
                  </a:schemeClr>
                </a:solidFill>
              </a:rPr>
              <a:t>oder </a:t>
            </a:r>
            <a:r>
              <a:rPr lang="de-DE" sz="1200" dirty="0" err="1">
                <a:solidFill>
                  <a:schemeClr val="bg1">
                    <a:lumMod val="75000"/>
                  </a:schemeClr>
                </a:solidFill>
              </a:rPr>
              <a:t>EyeWiki</a:t>
            </a:r>
            <a:r>
              <a:rPr lang="de-DE" sz="1200" dirty="0">
                <a:solidFill>
                  <a:schemeClr val="bg1">
                    <a:lumMod val="75000"/>
                  </a:schemeClr>
                </a:solidFill>
              </a:rPr>
              <a:t>, oder </a:t>
            </a:r>
            <a:r>
              <a:rPr lang="de-DE" sz="1200" dirty="0" err="1">
                <a:solidFill>
                  <a:schemeClr val="bg1">
                    <a:lumMod val="75000"/>
                  </a:schemeClr>
                </a:solidFill>
              </a:rPr>
              <a:t>Krachmer</a:t>
            </a:r>
            <a:r>
              <a:rPr lang="de-DE" sz="1200" dirty="0">
                <a:solidFill>
                  <a:schemeClr val="bg1">
                    <a:lumMod val="75000"/>
                  </a:schemeClr>
                </a:solidFill>
              </a:rPr>
              <a:t>, oder Albert &amp; </a:t>
            </a:r>
            <a:r>
              <a:rPr lang="de-DE" sz="1200" dirty="0" err="1">
                <a:solidFill>
                  <a:schemeClr val="bg1">
                    <a:lumMod val="75000"/>
                  </a:schemeClr>
                </a:solidFill>
              </a:rPr>
              <a:t>Jakobiec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) keine „offizielle“ Definition finden, daher basiert das Folgende auf meiner Auswertung der oben genannten Quellen: Eine Hornhautektasie ist eine nichtentzündliche Erkrankung, die durch eine fortschreitende Ausdünnung gekennzeichnet ist, die zu einer Verformung der Hornhaut führt.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ist im Vergleich dazu eine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Hornhautdystrophie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Eine Dystrophie ist </a:t>
            </a:r>
            <a:r>
              <a:rPr lang="en-US" sz="1200" dirty="0">
                <a:solidFill>
                  <a:srgbClr val="0000FF"/>
                </a:solidFill>
              </a:rPr>
              <a:t>eine erbliche Erkrankung, die durch bilaterale symmetrische Veränderungen gekennzeichnet ist, die unabhängig von umweltbedingten oder systemischen Prozessen auftreten</a:t>
            </a:r>
          </a:p>
          <a:p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7" name="Text Box 55">
            <a:extLst>
              <a:ext uri="{FF2B5EF4-FFF2-40B4-BE49-F238E27FC236}">
                <a16:creationId xmlns:a16="http://schemas.microsoft.com/office/drawing/2014/main" id="{D3123086-2997-47B6-9A2F-40CA51150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8" name="Rectangle 56">
            <a:extLst>
              <a:ext uri="{FF2B5EF4-FFF2-40B4-BE49-F238E27FC236}">
                <a16:creationId xmlns:a16="http://schemas.microsoft.com/office/drawing/2014/main" id="{8D42BCEC-3C7E-4B4C-9A01-EEB18DA6D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F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F901AD-1C1A-4390-AAE1-1C587B3BE7FD}"/>
              </a:ext>
            </a:extLst>
          </p:cNvPr>
          <p:cNvSpPr txBox="1"/>
          <p:nvPr/>
        </p:nvSpPr>
        <p:spPr>
          <a:xfrm>
            <a:off x="2247898" y="4746724"/>
            <a:ext cx="582930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Inwiefern unterscheidet sich das von einer Ektasie?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3268029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60</a:t>
            </a:fld>
            <a:endParaRPr lang="en-US" altLang="en-US" sz="10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235A93-D617-431D-9103-E620A47AE3AF}"/>
              </a:ext>
            </a:extLst>
          </p:cNvPr>
          <p:cNvSpPr txBox="1"/>
          <p:nvPr/>
        </p:nvSpPr>
        <p:spPr>
          <a:xfrm>
            <a:off x="2743200" y="2248277"/>
            <a:ext cx="5715000" cy="1195199"/>
          </a:xfrm>
          <a:prstGeom prst="rect">
            <a:avLst/>
          </a:prstGeom>
          <a:solidFill>
            <a:srgbClr val="4BDD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de-DE" sz="1200" i="1" dirty="0">
                <a:solidFill>
                  <a:srgbClr val="0000FF"/>
                </a:solidFill>
              </a:rPr>
              <a:t>Welche der drei hat die stärkste erbliche Komponente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KCN</a:t>
            </a:r>
          </a:p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Wie stark ist die erbliche Komponente bei KCN?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Nicht sehr stark – eine familiäre Vorbelastung liegt nur in etwa 7 % der Fälle vor (das ist jedoch immer noch höher als bei </a:t>
            </a:r>
            <a:r>
              <a:rPr lang="en-US" sz="1200" dirty="0" err="1">
                <a:solidFill>
                  <a:srgbClr val="0000FF"/>
                </a:solidFill>
              </a:rPr>
              <a:t>Keratoglobus</a:t>
            </a:r>
            <a:r>
              <a:rPr lang="en-US" sz="1200" dirty="0">
                <a:solidFill>
                  <a:srgbClr val="0000FF"/>
                </a:solidFill>
              </a:rPr>
              <a:t> oder PMD)</a:t>
            </a:r>
          </a:p>
        </p:txBody>
      </p:sp>
      <p:sp>
        <p:nvSpPr>
          <p:cNvPr id="7" name="Text Box 55">
            <a:extLst>
              <a:ext uri="{FF2B5EF4-FFF2-40B4-BE49-F238E27FC236}">
                <a16:creationId xmlns:a16="http://schemas.microsoft.com/office/drawing/2014/main" id="{8C396230-8721-4DF2-8C10-64520C67B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178732773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633862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61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 </a:t>
            </a:r>
            <a:r>
              <a:rPr lang="en-US" sz="1200" i="1" dirty="0" err="1"/>
              <a:t>Keratoglobus </a:t>
            </a:r>
            <a:r>
              <a:rPr lang="en-US" sz="1200" i="1" dirty="0"/>
              <a:t>weist zwei starke syndromale Assoziationen auf – welche sind das?</a:t>
            </a:r>
          </a:p>
          <a:p>
            <a:r>
              <a:rPr lang="en-US" sz="1200" dirty="0"/>
              <a:t>–</a:t>
            </a:r>
          </a:p>
          <a:p>
            <a:r>
              <a:rPr lang="en-US" sz="1200" dirty="0">
                <a:solidFill>
                  <a:srgbClr val="99FF99"/>
                </a:solidFill>
              </a:rPr>
              <a:t>– Ehlers-Danlos-Syndrom (EDS)</a:t>
            </a:r>
          </a:p>
          <a:p>
            <a:endParaRPr lang="en-US" sz="1600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In zwei, durch Bindestriche verbundenen Begriffen: Um welche Art von Erkrankung handelt es sich bei OI und EDS?</a:t>
            </a:r>
          </a:p>
          <a:p>
            <a:r>
              <a:rPr lang="en-US" sz="1200" dirty="0">
                <a:solidFill>
                  <a:srgbClr val="99FF99"/>
                </a:solidFill>
              </a:rPr>
              <a:t>Es handelt sich um  Bindegewebserkrankungen</a:t>
            </a:r>
          </a:p>
          <a:p>
            <a:endParaRPr lang="en-US" sz="1600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Was sind kurz gesagt die wichtigsten </a:t>
            </a:r>
            <a:r>
              <a:rPr lang="en-US" sz="1200" i="1" dirty="0" err="1">
                <a:solidFill>
                  <a:srgbClr val="99FF99"/>
                </a:solidFill>
              </a:rPr>
              <a:t>nicht-okulären </a:t>
            </a:r>
            <a:r>
              <a:rPr lang="en-US" sz="1200" i="1" dirty="0">
                <a:solidFill>
                  <a:srgbClr val="99FF99"/>
                </a:solidFill>
              </a:rPr>
              <a:t>Befunde bei jeder dieser Erkrankungen?</a:t>
            </a:r>
          </a:p>
          <a:p>
            <a:r>
              <a:rPr lang="en-US" sz="1200" dirty="0">
                <a:solidFill>
                  <a:srgbClr val="99FF99"/>
                </a:solidFill>
              </a:rPr>
              <a:t>OI: Knochenbrüchigkeit; Taubheit; leichte </a:t>
            </a:r>
            <a:r>
              <a:rPr lang="en-US" sz="1200" b="1" dirty="0">
                <a:solidFill>
                  <a:srgbClr val="99FF99"/>
                </a:solidFill>
              </a:rPr>
              <a:t>Blutergüsse/Blutungen</a:t>
            </a:r>
          </a:p>
          <a:p>
            <a:r>
              <a:rPr lang="en-US" sz="1200" dirty="0">
                <a:solidFill>
                  <a:srgbClr val="99FF99"/>
                </a:solidFill>
              </a:rPr>
              <a:t>EDS: Empfindliche  Haut; überdehnbare Gelenke; leichte </a:t>
            </a:r>
            <a:r>
              <a:rPr lang="en-US" sz="1200" b="1" dirty="0">
                <a:solidFill>
                  <a:srgbClr val="99FF99"/>
                </a:solidFill>
              </a:rPr>
              <a:t>Blutergüsse/Blutungen</a:t>
            </a:r>
          </a:p>
          <a:p>
            <a:endParaRPr lang="en-US" sz="1600" b="1" i="1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rgbClr val="99FF99"/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A2C69330-B815-487C-AB50-7DF1B27B5B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15406712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62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 </a:t>
            </a:r>
            <a:r>
              <a:rPr lang="en-US" sz="1200" i="1" dirty="0" err="1"/>
              <a:t>Keratoglobus </a:t>
            </a:r>
            <a:r>
              <a:rPr lang="en-US" sz="1200" i="1" dirty="0"/>
              <a:t>weist zwei starke syndromale Assoziationen auf – welche sind das?</a:t>
            </a:r>
          </a:p>
          <a:p>
            <a:r>
              <a:rPr lang="en-US" sz="1200" dirty="0"/>
              <a:t>– Osteogenesis imperfecta (OI)</a:t>
            </a:r>
          </a:p>
          <a:p>
            <a:r>
              <a:rPr lang="en-US" sz="1200" dirty="0"/>
              <a:t>– Ehlers-Danlos-Syndrom (EDS)</a:t>
            </a:r>
          </a:p>
          <a:p>
            <a:endParaRPr lang="en-US" sz="1600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In zwei, durch Bindestriche getrennten Begriffen: Um welche Art von Erkrankungen handelt es sich bei OI und EDS?</a:t>
            </a:r>
          </a:p>
          <a:p>
            <a:r>
              <a:rPr lang="en-US" sz="1200" dirty="0">
                <a:solidFill>
                  <a:srgbClr val="99FF99"/>
                </a:solidFill>
              </a:rPr>
              <a:t>Es handelt sich um Bindegewebserkrankungen</a:t>
            </a:r>
          </a:p>
          <a:p>
            <a:endParaRPr lang="en-US" sz="1600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Was sind kurz gesagt die wichtigsten </a:t>
            </a:r>
            <a:r>
              <a:rPr lang="en-US" sz="1200" i="1" dirty="0" err="1">
                <a:solidFill>
                  <a:srgbClr val="99FF99"/>
                </a:solidFill>
              </a:rPr>
              <a:t>nicht-okulären </a:t>
            </a:r>
            <a:r>
              <a:rPr lang="en-US" sz="1200" i="1" dirty="0">
                <a:solidFill>
                  <a:srgbClr val="99FF99"/>
                </a:solidFill>
              </a:rPr>
              <a:t>Befunde bei jeder dieser Erkrankungen?</a:t>
            </a:r>
          </a:p>
          <a:p>
            <a:r>
              <a:rPr lang="en-US" sz="1200" dirty="0">
                <a:solidFill>
                  <a:srgbClr val="99FF99"/>
                </a:solidFill>
              </a:rPr>
              <a:t>OI: Knochenbrüchigkeit; Taubheit; leichte </a:t>
            </a:r>
            <a:r>
              <a:rPr lang="en-US" sz="1200" b="1" dirty="0">
                <a:solidFill>
                  <a:srgbClr val="99FF99"/>
                </a:solidFill>
              </a:rPr>
              <a:t>Blutergüsse/Blutungen</a:t>
            </a:r>
          </a:p>
          <a:p>
            <a:r>
              <a:rPr lang="en-US" sz="1200" dirty="0">
                <a:solidFill>
                  <a:srgbClr val="99FF99"/>
                </a:solidFill>
              </a:rPr>
              <a:t>EDS: Empfindliche  Haut; überdehnbare Gelenke; leichte </a:t>
            </a:r>
            <a:r>
              <a:rPr lang="en-US" sz="1200" b="1" dirty="0">
                <a:solidFill>
                  <a:srgbClr val="99FF99"/>
                </a:solidFill>
              </a:rPr>
              <a:t>Blutergüsse/Blutungen</a:t>
            </a:r>
          </a:p>
          <a:p>
            <a:endParaRPr lang="en-US" sz="1600" b="1" i="1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rgbClr val="99FF99"/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B2299601-75F4-43E1-A731-FB9258E25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130016650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63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 </a:t>
            </a:r>
            <a:r>
              <a:rPr lang="en-US" sz="1200" i="1" dirty="0" err="1"/>
              <a:t>Keratoglobus </a:t>
            </a:r>
            <a:r>
              <a:rPr lang="en-US" sz="1200" i="1" dirty="0"/>
              <a:t>weist zwei starke syndromale Assoziationen auf – welche sind das?</a:t>
            </a:r>
          </a:p>
          <a:p>
            <a:r>
              <a:rPr lang="en-US" sz="1200" dirty="0"/>
              <a:t>– Osteogenesis imperfecta (OI)</a:t>
            </a:r>
          </a:p>
          <a:p>
            <a:r>
              <a:rPr lang="en-US" sz="1200" dirty="0"/>
              <a:t>– Ehlers-Danlos-Syndrom (EDS)</a:t>
            </a:r>
          </a:p>
          <a:p>
            <a:endParaRPr lang="en-US" sz="1600" dirty="0"/>
          </a:p>
          <a:p>
            <a:r>
              <a:rPr lang="en-US" sz="1200" i="1" dirty="0"/>
              <a:t>In zwei, durch Bindestriche getrennten Begriffen: Um welche Art von Erkrankungen handelt es sich bei OI und EDS?</a:t>
            </a:r>
          </a:p>
          <a:p>
            <a:r>
              <a:rPr lang="en-US" sz="1200" dirty="0"/>
              <a:t>Es handelt sich um Bindegewebserkrankungen</a:t>
            </a:r>
            <a:endParaRPr lang="en-US" sz="1600" dirty="0">
              <a:solidFill>
                <a:srgbClr val="99FF99"/>
              </a:solidFill>
            </a:endParaRPr>
          </a:p>
          <a:p>
            <a:endParaRPr lang="en-US" sz="1600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Was sind kurz gesagt die wichtigsten </a:t>
            </a:r>
            <a:r>
              <a:rPr lang="en-US" sz="1200" i="1" dirty="0" err="1">
                <a:solidFill>
                  <a:srgbClr val="99FF99"/>
                </a:solidFill>
              </a:rPr>
              <a:t>nicht-okulären </a:t>
            </a:r>
            <a:r>
              <a:rPr lang="en-US" sz="1200" i="1" dirty="0">
                <a:solidFill>
                  <a:srgbClr val="99FF99"/>
                </a:solidFill>
              </a:rPr>
              <a:t>Befunde bei jeder dieser Erkrankungen?</a:t>
            </a:r>
          </a:p>
          <a:p>
            <a:r>
              <a:rPr lang="en-US" sz="1200" dirty="0">
                <a:solidFill>
                  <a:srgbClr val="99FF99"/>
                </a:solidFill>
              </a:rPr>
              <a:t>OI: Knochenbrüchigkeit; Taubheit; leichte </a:t>
            </a:r>
            <a:r>
              <a:rPr lang="en-US" sz="1200" b="1" dirty="0">
                <a:solidFill>
                  <a:srgbClr val="99FF99"/>
                </a:solidFill>
              </a:rPr>
              <a:t>Blutergüsse/Blutungen</a:t>
            </a:r>
          </a:p>
          <a:p>
            <a:r>
              <a:rPr lang="en-US" sz="1200" dirty="0">
                <a:solidFill>
                  <a:srgbClr val="99FF99"/>
                </a:solidFill>
              </a:rPr>
              <a:t>EDS: Empfindliche  Haut; überdehnbare Gelenke; leichte </a:t>
            </a:r>
            <a:r>
              <a:rPr lang="en-US" sz="1200" b="1" dirty="0">
                <a:solidFill>
                  <a:srgbClr val="99FF99"/>
                </a:solidFill>
              </a:rPr>
              <a:t>Blutergüsse/Blutungen</a:t>
            </a:r>
          </a:p>
          <a:p>
            <a:endParaRPr lang="en-US" sz="1600" b="1" i="1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rgbClr val="99FF99"/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717502C-A893-4B85-AE3C-6F09D65CEEBC}"/>
              </a:ext>
            </a:extLst>
          </p:cNvPr>
          <p:cNvSpPr/>
          <p:nvPr/>
        </p:nvSpPr>
        <p:spPr>
          <a:xfrm>
            <a:off x="3771898" y="3314700"/>
            <a:ext cx="1822175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55">
            <a:extLst>
              <a:ext uri="{FF2B5EF4-FFF2-40B4-BE49-F238E27FC236}">
                <a16:creationId xmlns:a16="http://schemas.microsoft.com/office/drawing/2014/main" id="{833435A4-0579-48A1-A987-702CDDB8D5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215322376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64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 </a:t>
            </a:r>
            <a:r>
              <a:rPr lang="en-US" sz="1200" i="1" dirty="0" err="1"/>
              <a:t>Keratoglobus </a:t>
            </a:r>
            <a:r>
              <a:rPr lang="en-US" sz="1200" i="1" dirty="0"/>
              <a:t>weist zwei starke syndromale Assoziationen auf – welche sind das?</a:t>
            </a:r>
          </a:p>
          <a:p>
            <a:r>
              <a:rPr lang="en-US" sz="1200" dirty="0"/>
              <a:t>– Osteogenesis imperfecta (OI)</a:t>
            </a:r>
          </a:p>
          <a:p>
            <a:r>
              <a:rPr lang="en-US" sz="1200" dirty="0"/>
              <a:t>– Ehlers-Danlos-Syndrom (EDS)</a:t>
            </a:r>
          </a:p>
          <a:p>
            <a:endParaRPr lang="en-US" sz="1600" dirty="0"/>
          </a:p>
          <a:p>
            <a:r>
              <a:rPr lang="en-US" sz="1200" i="1" dirty="0"/>
              <a:t>In zwei, durch Bindestriche getrennten Begriffen: Um welche Art von Erkrankungen handelt es sich bei OI und EDS?</a:t>
            </a:r>
          </a:p>
          <a:p>
            <a:r>
              <a:rPr lang="en-US" sz="1200" dirty="0"/>
              <a:t>Es handelt sich um Bindegewebserkrankungen</a:t>
            </a:r>
            <a:endParaRPr lang="en-US" sz="1600" dirty="0">
              <a:solidFill>
                <a:srgbClr val="99FF99"/>
              </a:solidFill>
            </a:endParaRPr>
          </a:p>
          <a:p>
            <a:endParaRPr lang="en-US" sz="1600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Was sind kurz gesagt die wichtigsten </a:t>
            </a:r>
            <a:r>
              <a:rPr lang="en-US" sz="1200" i="1" dirty="0" err="1">
                <a:solidFill>
                  <a:srgbClr val="99FF99"/>
                </a:solidFill>
              </a:rPr>
              <a:t>nicht-okulären </a:t>
            </a:r>
            <a:r>
              <a:rPr lang="en-US" sz="1200" i="1" dirty="0">
                <a:solidFill>
                  <a:srgbClr val="99FF99"/>
                </a:solidFill>
              </a:rPr>
              <a:t>Befunde bei jeder dieser Erkrankungen?</a:t>
            </a:r>
          </a:p>
          <a:p>
            <a:r>
              <a:rPr lang="en-US" sz="1200" dirty="0">
                <a:solidFill>
                  <a:srgbClr val="99FF99"/>
                </a:solidFill>
              </a:rPr>
              <a:t>OI: Knochenbrüchigkeit; Taubheit; leichte </a:t>
            </a:r>
            <a:r>
              <a:rPr lang="en-US" sz="1200" b="1" dirty="0">
                <a:solidFill>
                  <a:srgbClr val="99FF99"/>
                </a:solidFill>
              </a:rPr>
              <a:t>Blutergüsse/Blutungen</a:t>
            </a:r>
          </a:p>
          <a:p>
            <a:r>
              <a:rPr lang="en-US" sz="1200" dirty="0">
                <a:solidFill>
                  <a:srgbClr val="99FF99"/>
                </a:solidFill>
              </a:rPr>
              <a:t>EDS: Empfindliche  Haut; überdehnbare Gelenke; leichte </a:t>
            </a:r>
            <a:r>
              <a:rPr lang="en-US" sz="1200" b="1" dirty="0">
                <a:solidFill>
                  <a:srgbClr val="99FF99"/>
                </a:solidFill>
              </a:rPr>
              <a:t>Blutergüsse/Blutungen</a:t>
            </a:r>
          </a:p>
          <a:p>
            <a:endParaRPr lang="en-US" sz="1600" b="1" i="1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rgbClr val="99FF99"/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7B23B7EE-3FD5-4ED3-837F-85FC261DDE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203623919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65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 </a:t>
            </a:r>
            <a:r>
              <a:rPr lang="en-US" sz="1200" i="1" dirty="0" err="1"/>
              <a:t>Keratoglobus </a:t>
            </a:r>
            <a:r>
              <a:rPr lang="en-US" sz="1200" i="1" dirty="0"/>
              <a:t>weist zwei starke syndromale Assoziationen auf – welche sind das?</a:t>
            </a:r>
          </a:p>
          <a:p>
            <a:r>
              <a:rPr lang="en-US" sz="1200" dirty="0"/>
              <a:t>– Osteogenesis imperfecta (OI)</a:t>
            </a:r>
          </a:p>
          <a:p>
            <a:r>
              <a:rPr lang="en-US" sz="1200" dirty="0"/>
              <a:t>– Ehlers-Danlos-Syndrom (EDS)</a:t>
            </a:r>
          </a:p>
          <a:p>
            <a:endParaRPr lang="en-US" sz="1600" dirty="0"/>
          </a:p>
          <a:p>
            <a:r>
              <a:rPr lang="en-US" sz="1200" i="1" dirty="0"/>
              <a:t>In zwei, durch Bindestriche getrennten Begriffen: Um welche Art von Erkrankungen handelt es sich bei OI und EDS?</a:t>
            </a:r>
          </a:p>
          <a:p>
            <a:r>
              <a:rPr lang="en-US" sz="1200" dirty="0"/>
              <a:t>Es handelt sich um Bindegewebserkrankungen</a:t>
            </a:r>
          </a:p>
          <a:p>
            <a:endParaRPr lang="en-US" sz="1600" dirty="0"/>
          </a:p>
          <a:p>
            <a:r>
              <a:rPr lang="en-US" sz="1200" i="1" dirty="0"/>
              <a:t>Was sind kurz gesagt die wichtigsten </a:t>
            </a:r>
            <a:r>
              <a:rPr lang="en-US" sz="1200" i="1" dirty="0" err="1"/>
              <a:t>nicht-okulären </a:t>
            </a:r>
            <a:r>
              <a:rPr lang="en-US" sz="1200" i="1" dirty="0"/>
              <a:t>Befunde bei jeder dieser Erkrankungen?</a:t>
            </a:r>
          </a:p>
          <a:p>
            <a:r>
              <a:rPr lang="en-US" sz="1200" dirty="0"/>
              <a:t>OI: </a:t>
            </a:r>
            <a:r>
              <a:rPr lang="en-US" sz="1200" dirty="0">
                <a:solidFill>
                  <a:srgbClr val="99FF99"/>
                </a:solidFill>
              </a:rPr>
              <a:t>Knochenbrüchigkeit; Taubheit; leichte </a:t>
            </a:r>
            <a:r>
              <a:rPr lang="en-US" sz="1200" b="1" dirty="0">
                <a:solidFill>
                  <a:srgbClr val="99FF99"/>
                </a:solidFill>
              </a:rPr>
              <a:t>Blutergüsse/Blutungen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EDS: </a:t>
            </a:r>
            <a:r>
              <a:rPr lang="en-US" sz="1200" dirty="0">
                <a:solidFill>
                  <a:srgbClr val="99FF99"/>
                </a:solidFill>
              </a:rPr>
              <a:t>Empfindliche  Haut; überdehnbare Gelenke; leichte </a:t>
            </a:r>
            <a:r>
              <a:rPr lang="en-US" sz="1200" b="1" dirty="0">
                <a:solidFill>
                  <a:srgbClr val="99FF99"/>
                </a:solidFill>
              </a:rPr>
              <a:t>Blutergüsse/Blutungen</a:t>
            </a:r>
          </a:p>
          <a:p>
            <a:endParaRPr lang="en-US" sz="1600" b="1" i="1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rgbClr val="99FF99"/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52A90939-3ADF-4F07-97A7-C5F777577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58736623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Frage und Antwort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66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 </a:t>
            </a:r>
            <a:r>
              <a:rPr lang="en-US" sz="1200" i="1" dirty="0" err="1"/>
              <a:t>Keratoglobus </a:t>
            </a:r>
            <a:r>
              <a:rPr lang="en-US" sz="1200" i="1" dirty="0"/>
              <a:t>weist zwei starke syndromale Assoziationen auf – welche sind das?</a:t>
            </a:r>
          </a:p>
          <a:p>
            <a:r>
              <a:rPr lang="en-US" sz="1200" dirty="0"/>
              <a:t>– Osteogenesis imperfecta (OI)</a:t>
            </a:r>
          </a:p>
          <a:p>
            <a:r>
              <a:rPr lang="en-US" sz="1200" dirty="0"/>
              <a:t>– Ehlers-Danlos-Syndrom (EDS)</a:t>
            </a:r>
          </a:p>
          <a:p>
            <a:endParaRPr lang="en-US" sz="1600" dirty="0"/>
          </a:p>
          <a:p>
            <a:r>
              <a:rPr lang="en-US" sz="1200" i="1" dirty="0"/>
              <a:t>In zwei, durch Bindestriche getrennten Begriffen: Um welche Art von Erkrankungen handelt es sich bei OI und EDS?</a:t>
            </a:r>
          </a:p>
          <a:p>
            <a:r>
              <a:rPr lang="en-US" sz="1200" dirty="0"/>
              <a:t>Es handelt sich um Bindegewebserkrankungen</a:t>
            </a:r>
          </a:p>
          <a:p>
            <a:endParaRPr lang="en-US" sz="1600" dirty="0"/>
          </a:p>
          <a:p>
            <a:r>
              <a:rPr lang="en-US" sz="1200" i="1" dirty="0"/>
              <a:t>Was sind kurz gesagt die wichtigsten </a:t>
            </a:r>
            <a:r>
              <a:rPr lang="en-US" sz="1200" i="1" dirty="0" err="1"/>
              <a:t>nicht-okulären </a:t>
            </a:r>
            <a:r>
              <a:rPr lang="en-US" sz="1200" i="1" dirty="0"/>
              <a:t>Befunde bei jeder dieser Erkrankungen?</a:t>
            </a:r>
          </a:p>
          <a:p>
            <a:r>
              <a:rPr lang="en-US" sz="1200" dirty="0"/>
              <a:t>OI: Knochenbrüchigkeit; Taubheit</a:t>
            </a:r>
            <a:endParaRPr lang="en-US" sz="1600" b="1" dirty="0"/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EDS: </a:t>
            </a:r>
            <a:r>
              <a:rPr lang="en-US" sz="1200" dirty="0">
                <a:solidFill>
                  <a:srgbClr val="99FF99"/>
                </a:solidFill>
              </a:rPr>
              <a:t>empfindliche Haut; überdehnbare Gelenke; leichte </a:t>
            </a:r>
            <a:r>
              <a:rPr lang="en-US" sz="1200" b="1" dirty="0">
                <a:solidFill>
                  <a:srgbClr val="99FF99"/>
                </a:solidFill>
              </a:rPr>
              <a:t>Blutergüsse/Blutungen</a:t>
            </a:r>
          </a:p>
          <a:p>
            <a:endParaRPr lang="en-US" sz="1600" b="1" i="1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rgbClr val="99FF99"/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623408C-2B66-44B0-B1E9-4991FBAA6E8B}"/>
              </a:ext>
            </a:extLst>
          </p:cNvPr>
          <p:cNvSpPr/>
          <p:nvPr/>
        </p:nvSpPr>
        <p:spPr>
          <a:xfrm>
            <a:off x="2667000" y="3962400"/>
            <a:ext cx="20574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55">
            <a:extLst>
              <a:ext uri="{FF2B5EF4-FFF2-40B4-BE49-F238E27FC236}">
                <a16:creationId xmlns:a16="http://schemas.microsoft.com/office/drawing/2014/main" id="{46879803-D7B0-4462-8356-B2371B4F0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175822126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67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 </a:t>
            </a:r>
            <a:r>
              <a:rPr lang="en-US" sz="1200" i="1" dirty="0" err="1"/>
              <a:t>Keratoglobus </a:t>
            </a:r>
            <a:r>
              <a:rPr lang="en-US" sz="1200" i="1" dirty="0"/>
              <a:t>weist zwei starke syndromale Assoziationen auf – welche sind das?</a:t>
            </a:r>
          </a:p>
          <a:p>
            <a:r>
              <a:rPr lang="en-US" sz="1200" dirty="0"/>
              <a:t>– Osteogenesis imperfecta (OI)</a:t>
            </a:r>
          </a:p>
          <a:p>
            <a:r>
              <a:rPr lang="en-US" sz="1200" dirty="0"/>
              <a:t>– Ehlers-Danlos-Syndrom (EDS)</a:t>
            </a:r>
          </a:p>
          <a:p>
            <a:endParaRPr lang="en-US" sz="1600" dirty="0"/>
          </a:p>
          <a:p>
            <a:r>
              <a:rPr lang="en-US" sz="1200" i="1" dirty="0"/>
              <a:t>In zwei, durch Bindestriche getrennten Begriffen: Um welche Art von Erkrankungen handelt es sich bei OI und EDS?</a:t>
            </a:r>
          </a:p>
          <a:p>
            <a:r>
              <a:rPr lang="en-US" sz="1200" dirty="0"/>
              <a:t>Es handelt sich um Bindegewebserkrankungen</a:t>
            </a:r>
          </a:p>
          <a:p>
            <a:endParaRPr lang="en-US" sz="1600" dirty="0"/>
          </a:p>
          <a:p>
            <a:r>
              <a:rPr lang="en-US" sz="1200" i="1" dirty="0"/>
              <a:t>Was sind kurz gesagt die wichtigsten </a:t>
            </a:r>
            <a:r>
              <a:rPr lang="en-US" sz="1200" i="1" dirty="0" err="1"/>
              <a:t>nicht-okulären </a:t>
            </a:r>
            <a:r>
              <a:rPr lang="en-US" sz="1200" i="1" dirty="0"/>
              <a:t>Befunde bei jeder dieser Erkrankungen?</a:t>
            </a:r>
          </a:p>
          <a:p>
            <a:r>
              <a:rPr lang="en-US" sz="1200" dirty="0"/>
              <a:t>OI: Knochenbrüchigkeit; Taubheit</a:t>
            </a:r>
            <a:endParaRPr lang="en-US" sz="1600" b="1" dirty="0"/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EDS: </a:t>
            </a:r>
            <a:r>
              <a:rPr lang="en-US" sz="1200" dirty="0">
                <a:solidFill>
                  <a:srgbClr val="99FF99"/>
                </a:solidFill>
              </a:rPr>
              <a:t>empfindliche Haut; überdehnbare Gelenke; leichte </a:t>
            </a:r>
            <a:r>
              <a:rPr lang="en-US" sz="1200" b="1" dirty="0">
                <a:solidFill>
                  <a:srgbClr val="99FF99"/>
                </a:solidFill>
              </a:rPr>
              <a:t>Blutergüsse/Blutungen</a:t>
            </a:r>
          </a:p>
          <a:p>
            <a:endParaRPr lang="en-US" sz="1600" b="1" i="1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rgbClr val="99FF99"/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C0438B57-39A3-4B41-8CA0-F449844A3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94519887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Frage und Antwort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68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 </a:t>
            </a:r>
            <a:r>
              <a:rPr lang="en-US" sz="1200" i="1" dirty="0" err="1"/>
              <a:t>Keratoglobus </a:t>
            </a:r>
            <a:r>
              <a:rPr lang="en-US" sz="1200" i="1" dirty="0"/>
              <a:t>weist zwei starke syndromale Assoziationen auf – welche sind das?</a:t>
            </a:r>
          </a:p>
          <a:p>
            <a:r>
              <a:rPr lang="en-US" sz="1200" dirty="0"/>
              <a:t>– Osteogenesis imperfecta (OI)</a:t>
            </a:r>
          </a:p>
          <a:p>
            <a:r>
              <a:rPr lang="en-US" sz="1200" dirty="0"/>
              <a:t>– Ehlers-Danlos-Syndrom (EDS)</a:t>
            </a:r>
          </a:p>
          <a:p>
            <a:endParaRPr lang="en-US" sz="1600" dirty="0"/>
          </a:p>
          <a:p>
            <a:r>
              <a:rPr lang="en-US" sz="1200" i="1" dirty="0"/>
              <a:t>In zwei, durch Bindestriche getrennten Begriffen: Um welche Art von Erkrankungen handelt es sich bei OI und EDS?</a:t>
            </a:r>
          </a:p>
          <a:p>
            <a:r>
              <a:rPr lang="en-US" sz="1200" dirty="0"/>
              <a:t>Es handelt sich um Bindegewebserkrankungen</a:t>
            </a:r>
          </a:p>
          <a:p>
            <a:endParaRPr lang="en-US" sz="1600" dirty="0"/>
          </a:p>
          <a:p>
            <a:r>
              <a:rPr lang="en-US" sz="1200" i="1" dirty="0"/>
              <a:t>Was sind kurz gesagt die wichtigsten </a:t>
            </a:r>
            <a:r>
              <a:rPr lang="en-US" sz="1200" i="1" dirty="0" err="1"/>
              <a:t>nicht-okulären </a:t>
            </a:r>
            <a:r>
              <a:rPr lang="en-US" sz="1200" i="1" dirty="0"/>
              <a:t>Befunde bei jeder dieser Erkrankungen?</a:t>
            </a:r>
          </a:p>
          <a:p>
            <a:r>
              <a:rPr lang="en-US" sz="1200" dirty="0"/>
              <a:t>OI: Knochenbrüchigkeit; Taubheit</a:t>
            </a:r>
            <a:endParaRPr lang="en-US" sz="1600" b="1" dirty="0">
              <a:solidFill>
                <a:srgbClr val="FF0000"/>
              </a:solidFill>
            </a:endParaRPr>
          </a:p>
          <a:p>
            <a:r>
              <a:rPr lang="en-US" sz="1200" dirty="0"/>
              <a:t>EDS: empfindliche  Haut; überdehnbare Gelenke</a:t>
            </a:r>
            <a:endParaRPr lang="en-US" sz="1600" b="1" dirty="0">
              <a:solidFill>
                <a:srgbClr val="99FF99"/>
              </a:solidFill>
            </a:endParaRPr>
          </a:p>
          <a:p>
            <a:endParaRPr lang="en-US" sz="1600" b="1" i="1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rgbClr val="99FF99"/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1D81379-37CC-43EE-A658-6659F7424F09}"/>
              </a:ext>
            </a:extLst>
          </p:cNvPr>
          <p:cNvSpPr/>
          <p:nvPr/>
        </p:nvSpPr>
        <p:spPr>
          <a:xfrm>
            <a:off x="3733800" y="4191000"/>
            <a:ext cx="381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55">
            <a:extLst>
              <a:ext uri="{FF2B5EF4-FFF2-40B4-BE49-F238E27FC236}">
                <a16:creationId xmlns:a16="http://schemas.microsoft.com/office/drawing/2014/main" id="{8B11146A-F53B-4027-BA9C-3FF18C4E4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322665913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69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 </a:t>
            </a:r>
            <a:r>
              <a:rPr lang="en-US" sz="1200" i="1" dirty="0" err="1"/>
              <a:t>Keratoglobus </a:t>
            </a:r>
            <a:r>
              <a:rPr lang="en-US" sz="1200" i="1" dirty="0"/>
              <a:t>weist zwei starke syndromale Assoziationen auf – welche sind das?</a:t>
            </a:r>
          </a:p>
          <a:p>
            <a:r>
              <a:rPr lang="en-US" sz="1200" dirty="0"/>
              <a:t>– Osteogenesis imperfecta (OI)</a:t>
            </a:r>
          </a:p>
          <a:p>
            <a:r>
              <a:rPr lang="en-US" sz="1200" dirty="0"/>
              <a:t>– Ehlers-Danlos-Syndrom (EDS)</a:t>
            </a:r>
          </a:p>
          <a:p>
            <a:endParaRPr lang="en-US" sz="1600" dirty="0"/>
          </a:p>
          <a:p>
            <a:r>
              <a:rPr lang="en-US" sz="1200" i="1" dirty="0"/>
              <a:t>In zwei, durch Bindestriche getrennten Begriffen: Um welche Art von Erkrankungen handelt es sich bei OI und EDS?</a:t>
            </a:r>
          </a:p>
          <a:p>
            <a:r>
              <a:rPr lang="en-US" sz="1200" dirty="0"/>
              <a:t>Es handelt sich um Bindegewebserkrankungen</a:t>
            </a:r>
          </a:p>
          <a:p>
            <a:endParaRPr lang="en-US" sz="1600" dirty="0"/>
          </a:p>
          <a:p>
            <a:r>
              <a:rPr lang="en-US" sz="1200" i="1" dirty="0"/>
              <a:t>Was sind kurz gesagt die wichtigsten </a:t>
            </a:r>
            <a:r>
              <a:rPr lang="en-US" sz="1200" i="1" dirty="0" err="1"/>
              <a:t>nicht-okulären </a:t>
            </a:r>
            <a:r>
              <a:rPr lang="en-US" sz="1200" i="1" dirty="0"/>
              <a:t>Befunde bei jeder dieser Erkrankungen?</a:t>
            </a:r>
          </a:p>
          <a:p>
            <a:r>
              <a:rPr lang="en-US" sz="1200" dirty="0"/>
              <a:t>OI: Knochenbrüchigkeit; Taubheit</a:t>
            </a:r>
            <a:endParaRPr lang="en-US" sz="1600" b="1" dirty="0">
              <a:solidFill>
                <a:srgbClr val="FF0000"/>
              </a:solidFill>
            </a:endParaRPr>
          </a:p>
          <a:p>
            <a:r>
              <a:rPr lang="en-US" sz="1200" dirty="0"/>
              <a:t>EDS: empfindliche Haut; überdehnbare Gelenke</a:t>
            </a:r>
            <a:endParaRPr lang="en-US" sz="1600" b="1" dirty="0">
              <a:solidFill>
                <a:srgbClr val="99FF99"/>
              </a:solidFill>
            </a:endParaRPr>
          </a:p>
          <a:p>
            <a:endParaRPr lang="en-US" sz="1600" b="1" i="1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rgbClr val="99FF99"/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B331CD21-20E1-4746-8F15-A082C5CE0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3530634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331E4A-74E4-4AE5-92A5-EF4503F33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pPr>
              <a:defRPr/>
            </a:pPr>
            <a:fld id="{7C1F3EFF-1FE8-4731-82AA-DCC6F22450C8}" type="slidenum">
              <a:rPr lang="en-US" altLang="en-US" smtClean="0"/>
              <a:t>7</a:t>
            </a:fld>
            <a:endParaRPr lang="en-US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8888EC-51EB-424C-B0B5-D141893D1706}"/>
              </a:ext>
            </a:extLst>
          </p:cNvPr>
          <p:cNvSpPr txBox="1"/>
          <p:nvPr/>
        </p:nvSpPr>
        <p:spPr>
          <a:xfrm>
            <a:off x="590548" y="1676400"/>
            <a:ext cx="7962901" cy="2056973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ist, kurz gesagt, eine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Hornhautektasie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Zu meiner Enttäuschung konnte ich im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BCSC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de-DE" sz="1200" dirty="0">
                <a:solidFill>
                  <a:schemeClr val="bg1">
                    <a:lumMod val="75000"/>
                  </a:schemeClr>
                </a:solidFill>
              </a:rPr>
              <a:t>oder </a:t>
            </a:r>
            <a:r>
              <a:rPr lang="de-DE" sz="1200" dirty="0" err="1">
                <a:solidFill>
                  <a:schemeClr val="bg1">
                    <a:lumMod val="75000"/>
                  </a:schemeClr>
                </a:solidFill>
              </a:rPr>
              <a:t>EyeWiki</a:t>
            </a:r>
            <a:r>
              <a:rPr lang="de-DE" sz="1200" dirty="0">
                <a:solidFill>
                  <a:schemeClr val="bg1">
                    <a:lumMod val="75000"/>
                  </a:schemeClr>
                </a:solidFill>
              </a:rPr>
              <a:t>, oder </a:t>
            </a:r>
            <a:r>
              <a:rPr lang="de-DE" sz="1200" dirty="0" err="1">
                <a:solidFill>
                  <a:schemeClr val="bg1">
                    <a:lumMod val="75000"/>
                  </a:schemeClr>
                </a:solidFill>
              </a:rPr>
              <a:t>Krachmer</a:t>
            </a:r>
            <a:r>
              <a:rPr lang="de-DE" sz="1200" dirty="0">
                <a:solidFill>
                  <a:schemeClr val="bg1">
                    <a:lumMod val="75000"/>
                  </a:schemeClr>
                </a:solidFill>
              </a:rPr>
              <a:t>, oder Albert &amp; </a:t>
            </a:r>
            <a:r>
              <a:rPr lang="de-DE" sz="1200" dirty="0" err="1">
                <a:solidFill>
                  <a:schemeClr val="bg1">
                    <a:lumMod val="75000"/>
                  </a:schemeClr>
                </a:solidFill>
              </a:rPr>
              <a:t>Jakobiec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) keine „offizielle“ Definition finden, daher basiert das Folgende auf meiner Auswertung der oben genannten Quellen: Eine Hornhautektasie ist eine nichtentzündliche Erkrankung, die durch eine fortschreitende Ausdünnung gekennzeichnet ist, die zu einer Verformung der Hornhaut führt.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ist im Vergleich dazu eine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Hornhautdystrophie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Eine Dystrophie ist </a:t>
            </a:r>
            <a:r>
              <a:rPr lang="en-US" sz="1200" dirty="0" err="1">
                <a:solidFill>
                  <a:srgbClr val="0000FF"/>
                </a:solidFill>
              </a:rPr>
              <a:t>eine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erbliche</a:t>
            </a:r>
            <a:r>
              <a:rPr lang="en-US" sz="1200" dirty="0">
                <a:solidFill>
                  <a:srgbClr val="0000FF"/>
                </a:solidFill>
              </a:rPr>
              <a:t> Erkrankung, die durch bilaterale symmetrische Veränderungen gekennzeichnet ist, die unabhängig von umweltbedingten oder systemischen Prozessen auftreten</a:t>
            </a:r>
          </a:p>
          <a:p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7" name="Text Box 55">
            <a:extLst>
              <a:ext uri="{FF2B5EF4-FFF2-40B4-BE49-F238E27FC236}">
                <a16:creationId xmlns:a16="http://schemas.microsoft.com/office/drawing/2014/main" id="{D3123086-2997-47B6-9A2F-40CA51150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8" name="Rectangle 56">
            <a:extLst>
              <a:ext uri="{FF2B5EF4-FFF2-40B4-BE49-F238E27FC236}">
                <a16:creationId xmlns:a16="http://schemas.microsoft.com/office/drawing/2014/main" id="{8D42BCEC-3C7E-4B4C-9A01-EEB18DA6D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F901AD-1C1A-4390-AAE1-1C587B3BE7FD}"/>
              </a:ext>
            </a:extLst>
          </p:cNvPr>
          <p:cNvSpPr txBox="1"/>
          <p:nvPr/>
        </p:nvSpPr>
        <p:spPr>
          <a:xfrm>
            <a:off x="2247898" y="4746724"/>
            <a:ext cx="5829302" cy="83099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Inwiefern unterscheidet sich das von einer Ektasie?</a:t>
            </a:r>
          </a:p>
          <a:p>
            <a:r>
              <a:rPr lang="en-US" sz="1200" dirty="0"/>
              <a:t>Ektasien unterliegen häufig Veränderungen, die sekundär zu umweltbedingten und/oder systemischen Prozessen auftreten</a:t>
            </a:r>
          </a:p>
        </p:txBody>
      </p:sp>
    </p:spTree>
    <p:extLst>
      <p:ext uri="{BB962C8B-B14F-4D97-AF65-F5344CB8AC3E}">
        <p14:creationId xmlns:p14="http://schemas.microsoft.com/office/powerpoint/2010/main" val="393857405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hlers-Danlos Syndrome - Pediatrics - Orthobullets">
            <a:extLst>
              <a:ext uri="{FF2B5EF4-FFF2-40B4-BE49-F238E27FC236}">
                <a16:creationId xmlns:a16="http://schemas.microsoft.com/office/drawing/2014/main" id="{189FF462-1F45-4320-8292-234EECCE8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941518"/>
            <a:ext cx="4572000" cy="238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127725-6ABB-45DA-A07F-73B54FCC0C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025" y="1306830"/>
            <a:ext cx="3048000" cy="20288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4E5B3CF-3528-4270-B8C0-6CF9B5FFDA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669030"/>
            <a:ext cx="3606800" cy="18935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386FC9-1F41-466C-AF58-DBA8C22560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13" y="3528906"/>
            <a:ext cx="2971800" cy="2068373"/>
          </a:xfrm>
          <a:prstGeom prst="rect">
            <a:avLst/>
          </a:prstGeom>
        </p:spPr>
      </p:pic>
      <p:sp>
        <p:nvSpPr>
          <p:cNvPr id="9" name="Text Box 55">
            <a:extLst>
              <a:ext uri="{FF2B5EF4-FFF2-40B4-BE49-F238E27FC236}">
                <a16:creationId xmlns:a16="http://schemas.microsoft.com/office/drawing/2014/main" id="{E52FB7BA-19C2-44D9-BB77-EAE5643C41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CDEF19-C64E-49AB-8795-1FD94BFC4427}"/>
              </a:ext>
            </a:extLst>
          </p:cNvPr>
          <p:cNvSpPr txBox="1"/>
          <p:nvPr/>
        </p:nvSpPr>
        <p:spPr>
          <a:xfrm>
            <a:off x="3216499" y="5879068"/>
            <a:ext cx="2710999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Ehlers-Danlos-Syndrom</a:t>
            </a:r>
          </a:p>
        </p:txBody>
      </p:sp>
    </p:spTree>
    <p:extLst>
      <p:ext uri="{BB962C8B-B14F-4D97-AF65-F5344CB8AC3E}">
        <p14:creationId xmlns:p14="http://schemas.microsoft.com/office/powerpoint/2010/main" val="381094358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71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Keratoglobus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weist zwei starke syndromale Assoziationen auf – welche sind das?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– Osteogenesis imperfecta (OI)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– Ehlers-Danlos-Syndrom (EDS)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zwei, durch Bindestriche getrennten Begriffen: Um welche Art von Erkrankungen handelt es sich bei OI und EDS?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Bindegewebserkrankungen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kurz gesagt die wichtigsten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nicht-okulären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Befunde bei jeder dieser Erkrankungen?</a:t>
            </a:r>
          </a:p>
          <a:p>
            <a:r>
              <a:rPr lang="en-US" sz="1200" dirty="0"/>
              <a:t>OI: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Brüchige  Knochen; Taubheit; </a:t>
            </a:r>
            <a:r>
              <a:rPr lang="en-US" sz="1200" dirty="0"/>
              <a:t>leichte…</a:t>
            </a:r>
            <a:endParaRPr lang="en-US" sz="1600" b="1" dirty="0">
              <a:solidFill>
                <a:srgbClr val="FF0000"/>
              </a:solidFill>
            </a:endParaRPr>
          </a:p>
          <a:p>
            <a:r>
              <a:rPr lang="en-US" sz="1200" dirty="0"/>
              <a:t>EDS: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Empfindliche  Haut; überdehnbare Gelenke; </a:t>
            </a:r>
            <a:r>
              <a:rPr lang="en-US" sz="1200" dirty="0"/>
              <a:t>leichte…</a:t>
            </a:r>
            <a:endParaRPr lang="en-US" sz="1600" b="1" dirty="0">
              <a:solidFill>
                <a:srgbClr val="FF0000"/>
              </a:solidFill>
            </a:endParaRPr>
          </a:p>
          <a:p>
            <a:endParaRPr lang="en-US" sz="1600" b="1" i="1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rgbClr val="99FF99"/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C6F81F-7E2C-4FBA-94AC-24F6D5A9F796}"/>
              </a:ext>
            </a:extLst>
          </p:cNvPr>
          <p:cNvSpPr txBox="1"/>
          <p:nvPr/>
        </p:nvSpPr>
        <p:spPr>
          <a:xfrm>
            <a:off x="620609" y="4794629"/>
            <a:ext cx="8359981" cy="523220"/>
          </a:xfrm>
          <a:prstGeom prst="rect">
            <a:avLst/>
          </a:prstGeom>
          <a:solidFill>
            <a:srgbClr val="FFFF66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Es gibt noch einen weiteren Befund, der mit vaskulären Manifestationen von abnormalem Bindegewebe zusammenhängt – welcher ist das?</a:t>
            </a:r>
          </a:p>
          <a:p>
            <a:endParaRPr lang="en-US" sz="1400" dirty="0"/>
          </a:p>
        </p:txBody>
      </p:sp>
      <p:sp>
        <p:nvSpPr>
          <p:cNvPr id="9" name="Text Box 55">
            <a:extLst>
              <a:ext uri="{FF2B5EF4-FFF2-40B4-BE49-F238E27FC236}">
                <a16:creationId xmlns:a16="http://schemas.microsoft.com/office/drawing/2014/main" id="{AB824B85-4A1D-4492-AB9C-8BE86FBD1D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334123478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72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Keratoglobus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weist zwei starke syndromale Assoziationen auf – welche sind das?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– Osteogenesis imperfecta (OI)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– Ehlers-Danlos-Syndrom (EDS)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In zwei, durch Bindestriche getrennten Begriffen: Um welche Art von Erkrankungen handelt es sich bei OI und EDS?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Bindegewebserkrankungen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kurz gesagt die wichtigsten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nicht-okulären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Befunde bei jeder dieser Erkrankungen?</a:t>
            </a:r>
          </a:p>
          <a:p>
            <a:r>
              <a:rPr lang="en-US" sz="1200" dirty="0"/>
              <a:t>OI: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Brüchige Knochen; Taubheit; leichte </a:t>
            </a:r>
            <a:r>
              <a:rPr lang="en-US" sz="1200" b="1" dirty="0">
                <a:solidFill>
                  <a:srgbClr val="FF0000"/>
                </a:solidFill>
              </a:rPr>
              <a:t>Blutergüsse/Blutungen</a:t>
            </a:r>
          </a:p>
          <a:p>
            <a:r>
              <a:rPr lang="en-US" sz="1200" dirty="0"/>
              <a:t>EDS: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Empfindliche  Haut; überdehnbare Gelenke; leichte … </a:t>
            </a:r>
            <a:r>
              <a:rPr lang="en-US" sz="1200" b="1" dirty="0">
                <a:solidFill>
                  <a:srgbClr val="FF0000"/>
                </a:solidFill>
              </a:rPr>
              <a:t>Blutergüsse/Blutungen</a:t>
            </a:r>
          </a:p>
          <a:p>
            <a:endParaRPr lang="en-US" sz="1600" b="1" i="1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rgbClr val="99FF99"/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39BB20-7E7B-405B-BC33-0B2ECA2209DC}"/>
              </a:ext>
            </a:extLst>
          </p:cNvPr>
          <p:cNvSpPr txBox="1"/>
          <p:nvPr/>
        </p:nvSpPr>
        <p:spPr>
          <a:xfrm>
            <a:off x="620609" y="4794629"/>
            <a:ext cx="8359981" cy="523220"/>
          </a:xfrm>
          <a:prstGeom prst="rect">
            <a:avLst/>
          </a:prstGeom>
          <a:solidFill>
            <a:srgbClr val="FFFF66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Es gibt noch einen weiteren Befund, der mit vaskulären Manifestationen von abnormalem Bindegewebe zusammenhängt – welcher ist das?</a:t>
            </a:r>
          </a:p>
          <a:p>
            <a:r>
              <a:rPr lang="en-US" sz="1200" dirty="0"/>
              <a:t>Leichte </a:t>
            </a:r>
            <a:r>
              <a:rPr lang="en-US" sz="1200" b="1" dirty="0">
                <a:solidFill>
                  <a:srgbClr val="FF0000"/>
                </a:solidFill>
              </a:rPr>
              <a:t>Blutergüsse/Blutungen</a:t>
            </a:r>
            <a:endParaRPr lang="en-US" sz="1400" dirty="0"/>
          </a:p>
        </p:txBody>
      </p:sp>
      <p:sp>
        <p:nvSpPr>
          <p:cNvPr id="9" name="Text Box 55">
            <a:extLst>
              <a:ext uri="{FF2B5EF4-FFF2-40B4-BE49-F238E27FC236}">
                <a16:creationId xmlns:a16="http://schemas.microsoft.com/office/drawing/2014/main" id="{8419C527-838D-455A-9A64-0C765CAD4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348955332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73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 </a:t>
            </a:r>
            <a:r>
              <a:rPr lang="en-US" sz="1200" i="1" dirty="0" err="1"/>
              <a:t>Keratoglobus </a:t>
            </a:r>
            <a:r>
              <a:rPr lang="en-US" sz="1200" i="1" dirty="0"/>
              <a:t>weist zwei starke syndromale Assoziationen auf – welche sind das?</a:t>
            </a:r>
          </a:p>
          <a:p>
            <a:r>
              <a:rPr lang="en-US" sz="1200" dirty="0"/>
              <a:t>– Osteogenesis imperfecta (OI)</a:t>
            </a:r>
          </a:p>
          <a:p>
            <a:r>
              <a:rPr lang="en-US" sz="1200" dirty="0"/>
              <a:t>– Ehlers-Danlos-Syndrom (EDS)</a:t>
            </a:r>
          </a:p>
          <a:p>
            <a:endParaRPr lang="en-US" sz="1600" dirty="0"/>
          </a:p>
          <a:p>
            <a:r>
              <a:rPr lang="en-US" sz="1200" i="1" dirty="0"/>
              <a:t>In zwei, durch Bindestriche getrennten Begriffen: Um welche Art von Erkrankungen handelt es sich bei OI und EDS?</a:t>
            </a:r>
          </a:p>
          <a:p>
            <a:r>
              <a:rPr lang="en-US" sz="1200" dirty="0"/>
              <a:t>Es handelt sich um Bindegewebserkrankungen</a:t>
            </a:r>
          </a:p>
          <a:p>
            <a:endParaRPr lang="en-US" sz="1600" dirty="0"/>
          </a:p>
          <a:p>
            <a:r>
              <a:rPr lang="en-US" sz="1200" i="1" dirty="0"/>
              <a:t>Was sind kurz gesagt die wichtigsten </a:t>
            </a:r>
            <a:r>
              <a:rPr lang="en-US" sz="1200" i="1" dirty="0" err="1"/>
              <a:t>nicht-okulären </a:t>
            </a:r>
            <a:r>
              <a:rPr lang="en-US" sz="1200" i="1" dirty="0"/>
              <a:t>Befunde bei jeder dieser Erkrankungen?</a:t>
            </a:r>
          </a:p>
          <a:p>
            <a:r>
              <a:rPr lang="en-US" sz="1200" dirty="0"/>
              <a:t>OI: Brüchige Knochen; Taubheit; leichte </a:t>
            </a:r>
            <a:r>
              <a:rPr lang="en-US" sz="1200" b="1" dirty="0">
                <a:solidFill>
                  <a:srgbClr val="FF0000"/>
                </a:solidFill>
              </a:rPr>
              <a:t>Blutergüsse/Blutungen</a:t>
            </a:r>
          </a:p>
          <a:p>
            <a:r>
              <a:rPr lang="en-US" sz="1200" dirty="0"/>
              <a:t>EDS: Empfindliche  Haut; überdehnbare Gelenke; leichte … </a:t>
            </a:r>
            <a:r>
              <a:rPr lang="en-US" sz="1200" b="1" dirty="0">
                <a:solidFill>
                  <a:srgbClr val="FF0000"/>
                </a:solidFill>
              </a:rPr>
              <a:t>Blutergüsse/Blutungen</a:t>
            </a:r>
          </a:p>
          <a:p>
            <a:endParaRPr lang="en-US" sz="1600" b="1" i="1" dirty="0">
              <a:solidFill>
                <a:srgbClr val="FF0000"/>
              </a:solidFill>
            </a:endParaRPr>
          </a:p>
          <a:p>
            <a:r>
              <a:rPr lang="en-US" sz="1200" i="1" dirty="0"/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rgbClr val="99FF99"/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0D134BC7-DCE6-443C-B0E5-83FE883D6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238760969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74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 </a:t>
            </a:r>
            <a:r>
              <a:rPr lang="en-US" sz="1200" i="1" dirty="0" err="1"/>
              <a:t>Keratoglobus </a:t>
            </a:r>
            <a:r>
              <a:rPr lang="en-US" sz="1200" i="1" dirty="0"/>
              <a:t>weist zwei starke syndromale Assoziationen auf – welche sind das?</a:t>
            </a:r>
          </a:p>
          <a:p>
            <a:r>
              <a:rPr lang="en-US" sz="1200" dirty="0"/>
              <a:t>– Osteogenesis imperfecta (OI)</a:t>
            </a:r>
          </a:p>
          <a:p>
            <a:r>
              <a:rPr lang="en-US" sz="1200" dirty="0"/>
              <a:t>– Ehlers-Danlos-Syndrom (EDS)</a:t>
            </a:r>
          </a:p>
          <a:p>
            <a:endParaRPr lang="en-US" sz="1600" dirty="0"/>
          </a:p>
          <a:p>
            <a:r>
              <a:rPr lang="en-US" sz="1200" i="1" dirty="0"/>
              <a:t>In zwei, durch Bindestriche getrennten Begriffen: Um welche Art von Erkrankungen handelt es sich bei OI und EDS?</a:t>
            </a:r>
          </a:p>
          <a:p>
            <a:r>
              <a:rPr lang="en-US" sz="1200" dirty="0"/>
              <a:t>Es handelt sich um Bindegewebserkrankungen</a:t>
            </a:r>
          </a:p>
          <a:p>
            <a:endParaRPr lang="en-US" sz="1600" dirty="0"/>
          </a:p>
          <a:p>
            <a:r>
              <a:rPr lang="en-US" sz="1200" i="1" dirty="0"/>
              <a:t>Was sind kurz gesagt die wichtigsten </a:t>
            </a:r>
            <a:r>
              <a:rPr lang="en-US" sz="1200" i="1" dirty="0" err="1"/>
              <a:t>nicht-okulären </a:t>
            </a:r>
            <a:r>
              <a:rPr lang="en-US" sz="1200" i="1" dirty="0"/>
              <a:t>Befunde bei jeder dieser Erkrankungen?</a:t>
            </a:r>
          </a:p>
          <a:p>
            <a:r>
              <a:rPr lang="en-US" sz="1200" dirty="0"/>
              <a:t>OI: Brüchige Knochen; Taubheit; leichte </a:t>
            </a:r>
            <a:r>
              <a:rPr lang="en-US" sz="1200" b="1" dirty="0">
                <a:solidFill>
                  <a:srgbClr val="FF0000"/>
                </a:solidFill>
              </a:rPr>
              <a:t>Blutergüsse/Blutungen</a:t>
            </a:r>
          </a:p>
          <a:p>
            <a:r>
              <a:rPr lang="en-US" sz="1200" dirty="0"/>
              <a:t>EDS: Empfindliche  Haut; überdehnbare Gelenke; leichte … </a:t>
            </a:r>
            <a:r>
              <a:rPr lang="en-US" sz="1200" b="1" dirty="0">
                <a:solidFill>
                  <a:srgbClr val="FF0000"/>
                </a:solidFill>
              </a:rPr>
              <a:t>Blutergüsse/Blutungen</a:t>
            </a:r>
          </a:p>
          <a:p>
            <a:endParaRPr lang="en-US" sz="1600" b="1" i="1" dirty="0">
              <a:solidFill>
                <a:srgbClr val="FF0000"/>
              </a:solidFill>
            </a:endParaRPr>
          </a:p>
          <a:p>
            <a:r>
              <a:rPr lang="en-US" sz="1200" i="1" dirty="0"/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E2034AE1-0092-4535-9737-D43BAEEA0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120013998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C84875-8153-422C-97FE-F8BE85C41D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35" y="2590800"/>
            <a:ext cx="4711305" cy="2200228"/>
          </a:xfrm>
          <a:prstGeom prst="rect">
            <a:avLst/>
          </a:prstGeom>
        </p:spPr>
      </p:pic>
      <p:sp>
        <p:nvSpPr>
          <p:cNvPr id="6" name="Text Box 55">
            <a:extLst>
              <a:ext uri="{FF2B5EF4-FFF2-40B4-BE49-F238E27FC236}">
                <a16:creationId xmlns:a16="http://schemas.microsoft.com/office/drawing/2014/main" id="{6647EBE9-05E5-4FC2-A8BE-7F4D30BD9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8931077E-843C-4DE6-A2DE-87E2ECC37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2744" y="4803041"/>
            <a:ext cx="168988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Blaue Sklera bei OI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CF1D17-8CF0-4088-A0CA-5458D251C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756" y="1722142"/>
            <a:ext cx="3853209" cy="3076650"/>
          </a:xfrm>
          <a:prstGeom prst="rect">
            <a:avLst/>
          </a:prstGeom>
        </p:spPr>
      </p:pic>
      <p:sp>
        <p:nvSpPr>
          <p:cNvPr id="9" name="TextBox 5">
            <a:extLst>
              <a:ext uri="{FF2B5EF4-FFF2-40B4-BE49-F238E27FC236}">
                <a16:creationId xmlns:a16="http://schemas.microsoft.com/office/drawing/2014/main" id="{F8CABDAE-F193-44AA-9132-775DBFA9DA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617" y="4798792"/>
            <a:ext cx="275748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Blaue Sklera bei Ehlers-Danlos</a:t>
            </a:r>
          </a:p>
        </p:txBody>
      </p:sp>
    </p:spTree>
    <p:extLst>
      <p:ext uri="{BB962C8B-B14F-4D97-AF65-F5344CB8AC3E}">
        <p14:creationId xmlns:p14="http://schemas.microsoft.com/office/powerpoint/2010/main" val="85679509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0346897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76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Keratoglobus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weist zwei starke syndromale Assoziationen auf – welche sind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Osteogenesis imperfecta (OI)</a:t>
            </a:r>
          </a:p>
          <a:p>
            <a:r>
              <a:rPr lang="en-US" sz="1200" b="1" dirty="0"/>
              <a:t>– Ehlers-Danlos-Syndrom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(EDS)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In zwei, durch Bindestriche getrennten Begriffen: Um welche Art von Erkrankungen handelt es sich bei OI und EDS?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Es handelt sich um Bindegewebserkrankungen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sind kurz gesagt die wichtigsten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nicht-okulären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Befunde bei jeder dieser Erkrankungen?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OI: Brüchige Knochen; Taubheit; leichte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EDS: Empfindliche  Haut; überdehnbare Gelenke; leichte …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endParaRPr lang="en-US" sz="1600" b="1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rgbClr val="B2B2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E2034AE1-0092-4535-9737-D43BAEEA0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81A60F9-B807-4335-A930-3080AC3C7A35}"/>
              </a:ext>
            </a:extLst>
          </p:cNvPr>
          <p:cNvSpPr/>
          <p:nvPr/>
        </p:nvSpPr>
        <p:spPr>
          <a:xfrm>
            <a:off x="2273545" y="2403777"/>
            <a:ext cx="2794652" cy="554543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0ECE4D-FA94-4A2B-A52F-08548428E1AC}"/>
              </a:ext>
            </a:extLst>
          </p:cNvPr>
          <p:cNvSpPr txBox="1"/>
          <p:nvPr/>
        </p:nvSpPr>
        <p:spPr>
          <a:xfrm>
            <a:off x="2396188" y="3200400"/>
            <a:ext cx="5290231" cy="2149306"/>
          </a:xfrm>
          <a:prstGeom prst="rect">
            <a:avLst/>
          </a:prstGeom>
          <a:solidFill>
            <a:srgbClr val="71DA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ist der klassische Befund am hinteren Augenpol bei Ehlers-Danlos?</a:t>
            </a:r>
          </a:p>
          <a:p>
            <a:r>
              <a:rPr lang="en-US" sz="1200" dirty="0" err="1">
                <a:solidFill>
                  <a:srgbClr val="71DAFF"/>
                </a:solidFill>
              </a:rPr>
              <a:t>Angioidstreifen</a:t>
            </a:r>
            <a:endParaRPr lang="en-US" sz="1200" dirty="0">
              <a:solidFill>
                <a:srgbClr val="71DAFF"/>
              </a:solidFill>
            </a:endParaRPr>
          </a:p>
          <a:p>
            <a:endParaRPr lang="en-US" sz="1400" i="1" dirty="0">
              <a:solidFill>
                <a:srgbClr val="71DAFF"/>
              </a:solidFill>
            </a:endParaRPr>
          </a:p>
          <a:p>
            <a:r>
              <a:rPr lang="en-US" altLang="en-US" sz="1200" i="1" dirty="0">
                <a:solidFill>
                  <a:srgbClr val="71DAFF"/>
                </a:solidFill>
              </a:rPr>
              <a:t>Wie sehen Angioidstreifen im DFE-Bild aus?</a:t>
            </a:r>
          </a:p>
          <a:p>
            <a:r>
              <a:rPr lang="en-US" altLang="en-US" sz="1200" dirty="0">
                <a:solidFill>
                  <a:srgbClr val="71DAFF"/>
                </a:solidFill>
              </a:rPr>
              <a:t>Rötlich-braune Linien, die vom peripapillären Bereich ausstrahlen</a:t>
            </a:r>
          </a:p>
          <a:p>
            <a:endParaRPr lang="en-US" altLang="en-US" sz="1400" dirty="0">
              <a:solidFill>
                <a:srgbClr val="71DA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71DAFF"/>
                </a:solidFill>
              </a:rPr>
              <a:t>Warum werden sie als </a:t>
            </a:r>
            <a:r>
              <a:rPr lang="en-US" altLang="en-US" sz="1200" dirty="0">
                <a:solidFill>
                  <a:srgbClr val="71DAFF"/>
                </a:solidFill>
              </a:rPr>
              <a:t>„angioide</a:t>
            </a:r>
            <a:r>
              <a:rPr lang="en-US" altLang="en-US" sz="1200" i="1" dirty="0">
                <a:solidFill>
                  <a:srgbClr val="71DAFF"/>
                </a:solidFill>
              </a:rPr>
              <a:t>“ Streifen bezeichnet?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71DAFF"/>
                </a:solidFill>
              </a:rPr>
              <a:t>Weil die Streifen </a:t>
            </a:r>
            <a:r>
              <a:rPr lang="en-US" altLang="en-US" sz="1200" b="1" dirty="0">
                <a:solidFill>
                  <a:srgbClr val="71DAFF"/>
                </a:solidFill>
              </a:rPr>
              <a:t>Blutgefäßen </a:t>
            </a:r>
            <a:r>
              <a:rPr lang="en-US" altLang="en-US" sz="1200" dirty="0">
                <a:solidFill>
                  <a:srgbClr val="71DAFF"/>
                </a:solidFill>
              </a:rPr>
              <a:t>ähneln</a:t>
            </a:r>
          </a:p>
          <a:p>
            <a:endParaRPr lang="en-US" altLang="en-US" sz="1400" dirty="0">
              <a:solidFill>
                <a:srgbClr val="71DAFF"/>
              </a:solidFill>
            </a:endParaRPr>
          </a:p>
          <a:p>
            <a:r>
              <a:rPr lang="en-US" altLang="en-US" sz="1200" i="1" dirty="0">
                <a:solidFill>
                  <a:srgbClr val="71DAFF"/>
                </a:solidFill>
              </a:rPr>
              <a:t>Welches Gewebe ist </a:t>
            </a:r>
            <a:r>
              <a:rPr lang="en-US" altLang="en-US" sz="1200" i="1" dirty="0" err="1">
                <a:solidFill>
                  <a:srgbClr val="71DAFF"/>
                </a:solidFill>
              </a:rPr>
              <a:t>bei</a:t>
            </a:r>
            <a:r>
              <a:rPr lang="en-US" altLang="en-US" sz="1200" i="1" dirty="0">
                <a:solidFill>
                  <a:srgbClr val="71DAFF"/>
                </a:solidFill>
              </a:rPr>
              <a:t> </a:t>
            </a:r>
            <a:r>
              <a:rPr lang="en-US" altLang="en-US" sz="1200" i="1" dirty="0" err="1">
                <a:solidFill>
                  <a:srgbClr val="71DAFF"/>
                </a:solidFill>
              </a:rPr>
              <a:t>Angioidstreifen</a:t>
            </a:r>
            <a:r>
              <a:rPr lang="en-US" altLang="en-US" sz="1200" i="1" dirty="0">
                <a:solidFill>
                  <a:srgbClr val="71DAFF"/>
                </a:solidFill>
              </a:rPr>
              <a:t> abnormal?</a:t>
            </a:r>
          </a:p>
          <a:p>
            <a:r>
              <a:rPr lang="en-US" altLang="en-US" sz="1200" dirty="0">
                <a:solidFill>
                  <a:srgbClr val="71DAFF"/>
                </a:solidFill>
              </a:rPr>
              <a:t>Bruchsche Membran</a:t>
            </a:r>
          </a:p>
        </p:txBody>
      </p:sp>
    </p:spTree>
    <p:extLst>
      <p:ext uri="{BB962C8B-B14F-4D97-AF65-F5344CB8AC3E}">
        <p14:creationId xmlns:p14="http://schemas.microsoft.com/office/powerpoint/2010/main" val="53046920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77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Keratoglobus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weist zwei starke syndromale Assoziationen auf – welche sind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Osteogenesis imperfecta (OI)</a:t>
            </a:r>
          </a:p>
          <a:p>
            <a:r>
              <a:rPr lang="en-US" sz="1200" b="1" dirty="0"/>
              <a:t>– Ehlers-Danlos-Syndrom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(EDS)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In zwei, durch Bindestriche getrennten Begriffen: Um welche Art von Erkrankungen handelt es sich bei OI und EDS?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Es handelt sich um Bindegewebserkrankungen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sind kurz gesagt die wichtigsten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nicht-okulären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Befunde bei jeder dieser Erkrankungen?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OI: Brüchige Knochen; Taubheit; leichte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EDS: Empfindliche  Haut; überdehnbare Gelenke; leichte …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endParaRPr lang="en-US" sz="1600" b="1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rgbClr val="B2B2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E2034AE1-0092-4535-9737-D43BAEEA0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81A60F9-B807-4335-A930-3080AC3C7A35}"/>
              </a:ext>
            </a:extLst>
          </p:cNvPr>
          <p:cNvSpPr/>
          <p:nvPr/>
        </p:nvSpPr>
        <p:spPr>
          <a:xfrm>
            <a:off x="2152599" y="2379157"/>
            <a:ext cx="2794652" cy="554543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0ECE4D-FA94-4A2B-A52F-08548428E1AC}"/>
              </a:ext>
            </a:extLst>
          </p:cNvPr>
          <p:cNvSpPr txBox="1"/>
          <p:nvPr/>
        </p:nvSpPr>
        <p:spPr>
          <a:xfrm>
            <a:off x="2396188" y="3200400"/>
            <a:ext cx="5290231" cy="2149306"/>
          </a:xfrm>
          <a:prstGeom prst="rect">
            <a:avLst/>
          </a:prstGeom>
          <a:solidFill>
            <a:srgbClr val="71DA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ist der klassische Befund am hinteren Augenpol bei Ehlers-Danlos?</a:t>
            </a:r>
          </a:p>
          <a:p>
            <a:r>
              <a:rPr lang="en-US" sz="1200" dirty="0" err="1"/>
              <a:t>Angioidstreifen</a:t>
            </a:r>
            <a:endParaRPr lang="en-US" sz="1400" dirty="0">
              <a:solidFill>
                <a:srgbClr val="71DAFF"/>
              </a:solidFill>
            </a:endParaRPr>
          </a:p>
          <a:p>
            <a:endParaRPr lang="en-US" sz="1400" i="1" dirty="0">
              <a:solidFill>
                <a:srgbClr val="71DAFF"/>
              </a:solidFill>
            </a:endParaRPr>
          </a:p>
          <a:p>
            <a:r>
              <a:rPr lang="en-US" altLang="en-US" sz="1200" i="1" dirty="0">
                <a:solidFill>
                  <a:srgbClr val="71DAFF"/>
                </a:solidFill>
              </a:rPr>
              <a:t>Wie sehen Angioidstreifen im DFE-Bild aus?</a:t>
            </a:r>
          </a:p>
          <a:p>
            <a:r>
              <a:rPr lang="en-US" altLang="en-US" sz="1200" dirty="0">
                <a:solidFill>
                  <a:srgbClr val="71DAFF"/>
                </a:solidFill>
              </a:rPr>
              <a:t>Rötlich-braune Linien, die vom peripapillären Bereich ausstrahlen</a:t>
            </a:r>
          </a:p>
          <a:p>
            <a:endParaRPr lang="en-US" altLang="en-US" sz="1400" dirty="0">
              <a:solidFill>
                <a:srgbClr val="71DA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71DAFF"/>
                </a:solidFill>
              </a:rPr>
              <a:t>Warum werden sie als </a:t>
            </a:r>
            <a:r>
              <a:rPr lang="en-US" altLang="en-US" sz="1200" dirty="0">
                <a:solidFill>
                  <a:srgbClr val="71DAFF"/>
                </a:solidFill>
              </a:rPr>
              <a:t>„angioide</a:t>
            </a:r>
            <a:r>
              <a:rPr lang="en-US" altLang="en-US" sz="1200" i="1" dirty="0">
                <a:solidFill>
                  <a:srgbClr val="71DAFF"/>
                </a:solidFill>
              </a:rPr>
              <a:t>“ Streifen bezeichnet?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71DAFF"/>
                </a:solidFill>
              </a:rPr>
              <a:t>Weil die Streifen </a:t>
            </a:r>
            <a:r>
              <a:rPr lang="en-US" altLang="en-US" sz="1200" b="1" dirty="0">
                <a:solidFill>
                  <a:srgbClr val="71DAFF"/>
                </a:solidFill>
              </a:rPr>
              <a:t>Blutgefäßen </a:t>
            </a:r>
            <a:r>
              <a:rPr lang="en-US" altLang="en-US" sz="1200" dirty="0">
                <a:solidFill>
                  <a:srgbClr val="71DAFF"/>
                </a:solidFill>
              </a:rPr>
              <a:t>ähneln</a:t>
            </a:r>
          </a:p>
          <a:p>
            <a:endParaRPr lang="en-US" altLang="en-US" sz="1400" dirty="0">
              <a:solidFill>
                <a:srgbClr val="71DAFF"/>
              </a:solidFill>
            </a:endParaRPr>
          </a:p>
          <a:p>
            <a:r>
              <a:rPr lang="en-US" altLang="en-US" sz="1200" i="1" dirty="0">
                <a:solidFill>
                  <a:srgbClr val="71DAFF"/>
                </a:solidFill>
              </a:rPr>
              <a:t>Welches Gewebe ist </a:t>
            </a:r>
            <a:r>
              <a:rPr lang="en-US" altLang="en-US" sz="1200" i="1" dirty="0" err="1">
                <a:solidFill>
                  <a:srgbClr val="71DAFF"/>
                </a:solidFill>
              </a:rPr>
              <a:t>bei</a:t>
            </a:r>
            <a:r>
              <a:rPr lang="en-US" altLang="en-US" sz="1200" i="1" dirty="0">
                <a:solidFill>
                  <a:srgbClr val="71DAFF"/>
                </a:solidFill>
              </a:rPr>
              <a:t> </a:t>
            </a:r>
            <a:r>
              <a:rPr lang="en-US" altLang="en-US" sz="1200" i="1" dirty="0" err="1">
                <a:solidFill>
                  <a:srgbClr val="71DAFF"/>
                </a:solidFill>
              </a:rPr>
              <a:t>Angioidstreifen</a:t>
            </a:r>
            <a:r>
              <a:rPr lang="en-US" altLang="en-US" sz="1200" i="1" dirty="0">
                <a:solidFill>
                  <a:srgbClr val="71DAFF"/>
                </a:solidFill>
              </a:rPr>
              <a:t> abnormal?</a:t>
            </a:r>
          </a:p>
          <a:p>
            <a:r>
              <a:rPr lang="en-US" altLang="en-US" sz="1200" dirty="0">
                <a:solidFill>
                  <a:srgbClr val="71DAFF"/>
                </a:solidFill>
              </a:rPr>
              <a:t>Bruchsche Membran</a:t>
            </a:r>
          </a:p>
        </p:txBody>
      </p:sp>
    </p:spTree>
    <p:extLst>
      <p:ext uri="{BB962C8B-B14F-4D97-AF65-F5344CB8AC3E}">
        <p14:creationId xmlns:p14="http://schemas.microsoft.com/office/powerpoint/2010/main" val="375933303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78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Keratoglobus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weist zwei starke syndromale Assoziationen auf – welche sind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Osteogenesis imperfecta (OI)</a:t>
            </a:r>
          </a:p>
          <a:p>
            <a:r>
              <a:rPr lang="en-US" sz="1200" b="1" dirty="0"/>
              <a:t>– Ehlers-Danlos-Syndrom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(EDS)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In zwei, durch Bindestriche getrennten Begriffen: Um welche Art von Erkrankungen handelt es sich bei OI und EDS?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Es handelt sich um Bindegewebserkrankungen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sind kurz gesagt die wichtigsten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nicht-okulären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Befunde bei jeder dieser Erkrankungen?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OI: Brüchige Knochen; Taubheit; leichte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EDS: Empfindliche  Haut; überdehnbare Gelenke; leichte …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endParaRPr lang="en-US" sz="1600" b="1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rgbClr val="B2B2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E2034AE1-0092-4535-9737-D43BAEEA0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81A60F9-B807-4335-A930-3080AC3C7A35}"/>
              </a:ext>
            </a:extLst>
          </p:cNvPr>
          <p:cNvSpPr/>
          <p:nvPr/>
        </p:nvSpPr>
        <p:spPr>
          <a:xfrm>
            <a:off x="2152599" y="2403777"/>
            <a:ext cx="2794652" cy="554543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0ECE4D-FA94-4A2B-A52F-08548428E1AC}"/>
              </a:ext>
            </a:extLst>
          </p:cNvPr>
          <p:cNvSpPr txBox="1"/>
          <p:nvPr/>
        </p:nvSpPr>
        <p:spPr>
          <a:xfrm>
            <a:off x="2396188" y="3200400"/>
            <a:ext cx="5290231" cy="2149306"/>
          </a:xfrm>
          <a:prstGeom prst="rect">
            <a:avLst/>
          </a:prstGeom>
          <a:solidFill>
            <a:srgbClr val="71DA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ist der klassische Befund am hinteren Augenpol bei Ehlers-Danlos?</a:t>
            </a:r>
          </a:p>
          <a:p>
            <a:r>
              <a:rPr lang="en-US" sz="1200" dirty="0" err="1"/>
              <a:t>Angioidstreifen</a:t>
            </a:r>
            <a:endParaRPr lang="en-US" sz="1200" dirty="0"/>
          </a:p>
          <a:p>
            <a:endParaRPr lang="en-US" sz="1400" i="1" dirty="0"/>
          </a:p>
          <a:p>
            <a:r>
              <a:rPr lang="en-US" altLang="en-US" sz="1200" i="1" dirty="0"/>
              <a:t>Wie sehen Angioidstreifen im DFE-Bild aus?</a:t>
            </a:r>
            <a:endParaRPr lang="en-US" altLang="en-US" sz="1400" i="1" dirty="0">
              <a:solidFill>
                <a:srgbClr val="71DAFF"/>
              </a:solidFill>
            </a:endParaRPr>
          </a:p>
          <a:p>
            <a:r>
              <a:rPr lang="en-US" altLang="en-US" sz="1200" dirty="0">
                <a:solidFill>
                  <a:srgbClr val="71DAFF"/>
                </a:solidFill>
              </a:rPr>
              <a:t>Rötlich-braune Linien, die vom peripapillären Bereich ausstrahlen</a:t>
            </a:r>
          </a:p>
          <a:p>
            <a:endParaRPr lang="en-US" altLang="en-US" sz="1400" dirty="0">
              <a:solidFill>
                <a:srgbClr val="71DA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71DAFF"/>
                </a:solidFill>
              </a:rPr>
              <a:t>Warum werden sie als </a:t>
            </a:r>
            <a:r>
              <a:rPr lang="en-US" altLang="en-US" sz="1200" dirty="0">
                <a:solidFill>
                  <a:srgbClr val="71DAFF"/>
                </a:solidFill>
              </a:rPr>
              <a:t>„angioide</a:t>
            </a:r>
            <a:r>
              <a:rPr lang="en-US" altLang="en-US" sz="1200" i="1" dirty="0">
                <a:solidFill>
                  <a:srgbClr val="71DAFF"/>
                </a:solidFill>
              </a:rPr>
              <a:t>“ Streifen bezeichnet?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71DAFF"/>
                </a:solidFill>
              </a:rPr>
              <a:t>Weil die Streifen </a:t>
            </a:r>
            <a:r>
              <a:rPr lang="en-US" altLang="en-US" sz="1200" b="1" dirty="0">
                <a:solidFill>
                  <a:srgbClr val="71DAFF"/>
                </a:solidFill>
              </a:rPr>
              <a:t>Blutgefäßen </a:t>
            </a:r>
            <a:r>
              <a:rPr lang="en-US" altLang="en-US" sz="1200" dirty="0">
                <a:solidFill>
                  <a:srgbClr val="71DAFF"/>
                </a:solidFill>
              </a:rPr>
              <a:t>ähneln</a:t>
            </a:r>
          </a:p>
          <a:p>
            <a:endParaRPr lang="en-US" altLang="en-US" sz="1400" dirty="0">
              <a:solidFill>
                <a:srgbClr val="71DAFF"/>
              </a:solidFill>
            </a:endParaRPr>
          </a:p>
          <a:p>
            <a:r>
              <a:rPr lang="en-US" altLang="en-US" sz="1200" i="1" dirty="0">
                <a:solidFill>
                  <a:srgbClr val="71DAFF"/>
                </a:solidFill>
              </a:rPr>
              <a:t>Welches Gewebe ist </a:t>
            </a:r>
            <a:r>
              <a:rPr lang="en-US" altLang="en-US" sz="1200" i="1" dirty="0" err="1">
                <a:solidFill>
                  <a:srgbClr val="71DAFF"/>
                </a:solidFill>
              </a:rPr>
              <a:t>bei</a:t>
            </a:r>
            <a:r>
              <a:rPr lang="en-US" altLang="en-US" sz="1200" i="1" dirty="0">
                <a:solidFill>
                  <a:srgbClr val="71DAFF"/>
                </a:solidFill>
              </a:rPr>
              <a:t> </a:t>
            </a:r>
            <a:r>
              <a:rPr lang="en-US" altLang="en-US" sz="1200" i="1" dirty="0" err="1">
                <a:solidFill>
                  <a:srgbClr val="71DAFF"/>
                </a:solidFill>
              </a:rPr>
              <a:t>Angioidstreifen</a:t>
            </a:r>
            <a:r>
              <a:rPr lang="en-US" altLang="en-US" sz="1200" i="1" dirty="0">
                <a:solidFill>
                  <a:srgbClr val="71DAFF"/>
                </a:solidFill>
              </a:rPr>
              <a:t> abnormal?</a:t>
            </a:r>
          </a:p>
          <a:p>
            <a:r>
              <a:rPr lang="en-US" altLang="en-US" sz="1200" dirty="0">
                <a:solidFill>
                  <a:srgbClr val="71DAFF"/>
                </a:solidFill>
              </a:rPr>
              <a:t>Bruchsche Membran</a:t>
            </a:r>
          </a:p>
        </p:txBody>
      </p:sp>
    </p:spTree>
    <p:extLst>
      <p:ext uri="{BB962C8B-B14F-4D97-AF65-F5344CB8AC3E}">
        <p14:creationId xmlns:p14="http://schemas.microsoft.com/office/powerpoint/2010/main" val="153883859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79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Keratoglobus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weist zwei starke syndromale Assoziationen auf – welche sind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Osteogenesis imperfecta (OI)</a:t>
            </a:r>
          </a:p>
          <a:p>
            <a:r>
              <a:rPr lang="en-US" sz="1200" b="1" dirty="0"/>
              <a:t>– Ehlers-Danlos-Syndrom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(EDS)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In zwei, durch Bindestriche getrennten Begriffen: Um welche Art von Erkrankungen handelt es sich bei OI und EDS?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Es handelt sich um Bindegewebserkrankungen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sind kurz gesagt die wichtigsten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nicht-okulären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Befunde bei jeder dieser Erkrankungen?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OI: Brüchige Knochen; Taubheit; leichte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EDS: Empfindliche  Haut; überdehnbare Gelenke; leichte …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endParaRPr lang="en-US" sz="1600" b="1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rgbClr val="B2B2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E2034AE1-0092-4535-9737-D43BAEEA0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81A60F9-B807-4335-A930-3080AC3C7A35}"/>
              </a:ext>
            </a:extLst>
          </p:cNvPr>
          <p:cNvSpPr/>
          <p:nvPr/>
        </p:nvSpPr>
        <p:spPr>
          <a:xfrm>
            <a:off x="2206310" y="2403777"/>
            <a:ext cx="2794652" cy="554543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0ECE4D-FA94-4A2B-A52F-08548428E1AC}"/>
              </a:ext>
            </a:extLst>
          </p:cNvPr>
          <p:cNvSpPr txBox="1"/>
          <p:nvPr/>
        </p:nvSpPr>
        <p:spPr>
          <a:xfrm>
            <a:off x="2396188" y="3200400"/>
            <a:ext cx="5290231" cy="2149306"/>
          </a:xfrm>
          <a:prstGeom prst="rect">
            <a:avLst/>
          </a:prstGeom>
          <a:solidFill>
            <a:srgbClr val="71DA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ist der klassische Befund am hinteren Augenpol bei Ehlers-Danlos?</a:t>
            </a:r>
          </a:p>
          <a:p>
            <a:r>
              <a:rPr lang="en-US" sz="1200" dirty="0" err="1"/>
              <a:t>Angioidstreifen</a:t>
            </a:r>
            <a:endParaRPr lang="en-US" sz="1200" dirty="0"/>
          </a:p>
          <a:p>
            <a:endParaRPr lang="en-US" sz="1400" i="1" dirty="0"/>
          </a:p>
          <a:p>
            <a:r>
              <a:rPr lang="en-US" altLang="en-US" sz="1200" i="1" dirty="0"/>
              <a:t>Wie sehen Angioidstreifen </a:t>
            </a:r>
            <a:r>
              <a:rPr lang="en-US" altLang="en-US" sz="1200" i="1" dirty="0" err="1"/>
              <a:t>im</a:t>
            </a:r>
            <a:r>
              <a:rPr lang="en-US" altLang="en-US" sz="1200" i="1" dirty="0"/>
              <a:t> DFE-Bild aus?</a:t>
            </a:r>
          </a:p>
          <a:p>
            <a:r>
              <a:rPr lang="en-US" altLang="en-US" sz="1200" dirty="0"/>
              <a:t>Rötlich-braune Linien, die vom peripapillären Bereich ausstrahlen</a:t>
            </a:r>
          </a:p>
          <a:p>
            <a:endParaRPr lang="en-US" altLang="en-US" sz="1400" dirty="0">
              <a:solidFill>
                <a:srgbClr val="71DA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71DAFF"/>
                </a:solidFill>
              </a:rPr>
              <a:t>Warum werden sie als </a:t>
            </a:r>
            <a:r>
              <a:rPr lang="en-US" altLang="en-US" sz="1200" dirty="0">
                <a:solidFill>
                  <a:srgbClr val="71DAFF"/>
                </a:solidFill>
              </a:rPr>
              <a:t>„angioide</a:t>
            </a:r>
            <a:r>
              <a:rPr lang="en-US" altLang="en-US" sz="1200" i="1" dirty="0">
                <a:solidFill>
                  <a:srgbClr val="71DAFF"/>
                </a:solidFill>
              </a:rPr>
              <a:t>“ Streifen bezeichnet?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71DAFF"/>
                </a:solidFill>
              </a:rPr>
              <a:t>Weil die Streifen </a:t>
            </a:r>
            <a:r>
              <a:rPr lang="en-US" altLang="en-US" sz="1200" b="1" dirty="0">
                <a:solidFill>
                  <a:srgbClr val="71DAFF"/>
                </a:solidFill>
              </a:rPr>
              <a:t>Blutgefäßen </a:t>
            </a:r>
            <a:r>
              <a:rPr lang="en-US" altLang="en-US" sz="1200" dirty="0">
                <a:solidFill>
                  <a:srgbClr val="71DAFF"/>
                </a:solidFill>
              </a:rPr>
              <a:t>ähneln</a:t>
            </a:r>
          </a:p>
          <a:p>
            <a:endParaRPr lang="en-US" altLang="en-US" sz="1400" dirty="0">
              <a:solidFill>
                <a:srgbClr val="71DAFF"/>
              </a:solidFill>
            </a:endParaRPr>
          </a:p>
          <a:p>
            <a:r>
              <a:rPr lang="en-US" altLang="en-US" sz="1200" i="1" dirty="0">
                <a:solidFill>
                  <a:srgbClr val="71DAFF"/>
                </a:solidFill>
              </a:rPr>
              <a:t>Welches Gewebe ist </a:t>
            </a:r>
            <a:r>
              <a:rPr lang="en-US" altLang="en-US" sz="1200" i="1" dirty="0" err="1">
                <a:solidFill>
                  <a:srgbClr val="71DAFF"/>
                </a:solidFill>
              </a:rPr>
              <a:t>bei</a:t>
            </a:r>
            <a:r>
              <a:rPr lang="en-US" altLang="en-US" sz="1200" i="1" dirty="0">
                <a:solidFill>
                  <a:srgbClr val="71DAFF"/>
                </a:solidFill>
              </a:rPr>
              <a:t> </a:t>
            </a:r>
            <a:r>
              <a:rPr lang="en-US" altLang="en-US" sz="1200" i="1" dirty="0" err="1">
                <a:solidFill>
                  <a:srgbClr val="71DAFF"/>
                </a:solidFill>
              </a:rPr>
              <a:t>Angioidstreifen</a:t>
            </a:r>
            <a:r>
              <a:rPr lang="en-US" altLang="en-US" sz="1200" i="1" dirty="0">
                <a:solidFill>
                  <a:srgbClr val="71DAFF"/>
                </a:solidFill>
              </a:rPr>
              <a:t> abnormal?</a:t>
            </a:r>
          </a:p>
          <a:p>
            <a:r>
              <a:rPr lang="en-US" altLang="en-US" sz="1200" dirty="0">
                <a:solidFill>
                  <a:srgbClr val="71DAFF"/>
                </a:solidFill>
              </a:rPr>
              <a:t>Bruchsche Membran</a:t>
            </a:r>
          </a:p>
        </p:txBody>
      </p:sp>
    </p:spTree>
    <p:extLst>
      <p:ext uri="{BB962C8B-B14F-4D97-AF65-F5344CB8AC3E}">
        <p14:creationId xmlns:p14="http://schemas.microsoft.com/office/powerpoint/2010/main" val="2005826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5" name="Group 3">
            <a:extLst>
              <a:ext uri="{FF2B5EF4-FFF2-40B4-BE49-F238E27FC236}">
                <a16:creationId xmlns:a16="http://schemas.microsoft.com/office/drawing/2014/main" id="{F0F53308-1FBF-4226-931F-421263919D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857239"/>
              </p:ext>
            </p:extLst>
          </p:nvPr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Welche drei K-Ektasien werden im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BCSC besonders 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hervorgehoben?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CCCC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die Hornhaut dünner?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Unten,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Global, insbesondere im unteren Bereich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Unterer Randstreifen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tritt eine Ausbuchtung auf?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Eisenlinie?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er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151" name="Rectangle 56">
            <a:extLst>
              <a:ext uri="{FF2B5EF4-FFF2-40B4-BE49-F238E27FC236}">
                <a16:creationId xmlns:a16="http://schemas.microsoft.com/office/drawing/2014/main" id="{D4689CFB-976D-4288-9D68-7E601476FE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4152" name="Slide Number Placeholder 1">
            <a:extLst>
              <a:ext uri="{FF2B5EF4-FFF2-40B4-BE49-F238E27FC236}">
                <a16:creationId xmlns:a16="http://schemas.microsoft.com/office/drawing/2014/main" id="{2CE4ED1F-B7F8-42CE-870D-8822F6496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4E506ED-37A2-4DFF-A0B4-434EA5FE5FEC}" type="slidenum">
              <a:rPr lang="en-US" altLang="en-US" sz="1000" smtClean="0"/>
              <a:t>8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5EC98CB7-39C6-4C1C-92AB-04496D19D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162D76-B959-4D38-A6B7-8E71DFBD9155}"/>
              </a:ext>
            </a:extLst>
          </p:cNvPr>
          <p:cNvSpPr txBox="1"/>
          <p:nvPr/>
        </p:nvSpPr>
        <p:spPr>
          <a:xfrm>
            <a:off x="3733800" y="1632466"/>
            <a:ext cx="341760" cy="40011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/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CC7524-1C26-4868-9E15-A3AD9A06E183}"/>
              </a:ext>
            </a:extLst>
          </p:cNvPr>
          <p:cNvSpPr txBox="1"/>
          <p:nvPr/>
        </p:nvSpPr>
        <p:spPr>
          <a:xfrm>
            <a:off x="7202040" y="1632466"/>
            <a:ext cx="341760" cy="40011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/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5897B-EBE4-4917-84A9-5FC4EE65702B}"/>
              </a:ext>
            </a:extLst>
          </p:cNvPr>
          <p:cNvSpPr txBox="1"/>
          <p:nvPr/>
        </p:nvSpPr>
        <p:spPr>
          <a:xfrm>
            <a:off x="5486400" y="1632466"/>
            <a:ext cx="341760" cy="40011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3804678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44" y="445050"/>
            <a:ext cx="2869427" cy="28381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02C8F4-4A8E-4484-9579-C437CBFE48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82" y="3557204"/>
            <a:ext cx="3789054" cy="29959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91E8EB-E271-4187-95EB-4FF4967AAE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854" y="1638300"/>
            <a:ext cx="3720361" cy="3581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78E6B9-9D5A-4CC0-95BB-031BC578CB05}"/>
              </a:ext>
            </a:extLst>
          </p:cNvPr>
          <p:cNvSpPr txBox="1"/>
          <p:nvPr/>
        </p:nvSpPr>
        <p:spPr>
          <a:xfrm>
            <a:off x="5017017" y="5553658"/>
            <a:ext cx="3102034" cy="76431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dirty="0" err="1"/>
              <a:t>Angioidstreifen</a:t>
            </a:r>
            <a:r>
              <a:rPr lang="en-US" sz="1200" b="1" dirty="0"/>
              <a:t> </a:t>
            </a:r>
            <a:r>
              <a:rPr lang="en-US" sz="1200" dirty="0"/>
              <a:t>(Pfeilspitzen).</a:t>
            </a:r>
          </a:p>
          <a:p>
            <a:r>
              <a:rPr lang="en-US" sz="1200" dirty="0"/>
              <a:t>Beachten Sie, dass nur einige der zahlreichen vorhandenen Streifen markiert wurden.</a:t>
            </a: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3F88E4B2-C2A4-4C83-B64E-AE36B23879CB}"/>
              </a:ext>
            </a:extLst>
          </p:cNvPr>
          <p:cNvSpPr/>
          <p:nvPr/>
        </p:nvSpPr>
        <p:spPr>
          <a:xfrm rot="19044974">
            <a:off x="5516749" y="3335230"/>
            <a:ext cx="152400" cy="2286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EBD193C1-C462-4EB8-B9B2-060D96E350FB}"/>
              </a:ext>
            </a:extLst>
          </p:cNvPr>
          <p:cNvSpPr/>
          <p:nvPr/>
        </p:nvSpPr>
        <p:spPr>
          <a:xfrm rot="19186530">
            <a:off x="7467600" y="3542947"/>
            <a:ext cx="152400" cy="2286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A2275805-F552-440F-A92B-226DF3CCFBE3}"/>
              </a:ext>
            </a:extLst>
          </p:cNvPr>
          <p:cNvSpPr/>
          <p:nvPr/>
        </p:nvSpPr>
        <p:spPr>
          <a:xfrm rot="16200000">
            <a:off x="7599593" y="2996309"/>
            <a:ext cx="152400" cy="2286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066163AE-9278-4985-9C27-C9D2EEB91F6F}"/>
              </a:ext>
            </a:extLst>
          </p:cNvPr>
          <p:cNvSpPr/>
          <p:nvPr/>
        </p:nvSpPr>
        <p:spPr>
          <a:xfrm rot="3322395">
            <a:off x="6111046" y="3339448"/>
            <a:ext cx="152400" cy="2286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C9700B8E-0A78-495D-B62B-F9E62D39C6F4}"/>
              </a:ext>
            </a:extLst>
          </p:cNvPr>
          <p:cNvSpPr/>
          <p:nvPr/>
        </p:nvSpPr>
        <p:spPr>
          <a:xfrm rot="15473151">
            <a:off x="2722793" y="1391127"/>
            <a:ext cx="152400" cy="2286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9736F205-1A3F-4F56-8BE2-C633881881D8}"/>
              </a:ext>
            </a:extLst>
          </p:cNvPr>
          <p:cNvSpPr/>
          <p:nvPr/>
        </p:nvSpPr>
        <p:spPr>
          <a:xfrm rot="18772374">
            <a:off x="1956547" y="1076899"/>
            <a:ext cx="152400" cy="2286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359E75A-13C0-4F58-A4E5-85BC02305236}"/>
              </a:ext>
            </a:extLst>
          </p:cNvPr>
          <p:cNvSpPr/>
          <p:nvPr/>
        </p:nvSpPr>
        <p:spPr>
          <a:xfrm rot="15473151">
            <a:off x="2722792" y="5699191"/>
            <a:ext cx="152400" cy="2286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50529CC0-9DEA-4102-8E75-3561F2B9DFDF}"/>
              </a:ext>
            </a:extLst>
          </p:cNvPr>
          <p:cNvSpPr/>
          <p:nvPr/>
        </p:nvSpPr>
        <p:spPr>
          <a:xfrm rot="3655062">
            <a:off x="2072872" y="5941535"/>
            <a:ext cx="152400" cy="2286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7394F3E0-8D85-49A5-B463-30E9FA5D1FB3}"/>
              </a:ext>
            </a:extLst>
          </p:cNvPr>
          <p:cNvSpPr/>
          <p:nvPr/>
        </p:nvSpPr>
        <p:spPr>
          <a:xfrm rot="3557345">
            <a:off x="1661186" y="5203890"/>
            <a:ext cx="152400" cy="2286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Box 55">
            <a:extLst>
              <a:ext uri="{FF2B5EF4-FFF2-40B4-BE49-F238E27FC236}">
                <a16:creationId xmlns:a16="http://schemas.microsoft.com/office/drawing/2014/main" id="{608717DB-42FA-4B45-BEBF-CD74B9246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26451806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81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Keratoglobus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weist zwei starke syndromale Assoziationen auf – welche sind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Osteogenesis imperfecta (OI)</a:t>
            </a:r>
          </a:p>
          <a:p>
            <a:r>
              <a:rPr lang="en-US" sz="1200" b="1" dirty="0"/>
              <a:t>– Ehlers-Danlos-Syndrom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(EDS)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In zwei, durch Bindestriche getrennten Begriffen: Um welche Art von Erkrankungen handelt es sich bei OI und EDS?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Es handelt sich um Bindegewebserkrankungen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sind kurz gesagt die wichtigsten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nicht-okulären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Befunde bei jeder dieser Erkrankungen?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OI: Brüchige Knochen; Taubheit; leichte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EDS: Empfindliche  Haut; überdehnbare Gelenke; leichte …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endParaRPr lang="en-US" sz="1600" b="1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rgbClr val="B2B2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E2034AE1-0092-4535-9737-D43BAEEA0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81A60F9-B807-4335-A930-3080AC3C7A35}"/>
              </a:ext>
            </a:extLst>
          </p:cNvPr>
          <p:cNvSpPr/>
          <p:nvPr/>
        </p:nvSpPr>
        <p:spPr>
          <a:xfrm>
            <a:off x="2152599" y="2379157"/>
            <a:ext cx="2794652" cy="554543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0ECE4D-FA94-4A2B-A52F-08548428E1AC}"/>
              </a:ext>
            </a:extLst>
          </p:cNvPr>
          <p:cNvSpPr txBox="1"/>
          <p:nvPr/>
        </p:nvSpPr>
        <p:spPr>
          <a:xfrm>
            <a:off x="2396188" y="3200400"/>
            <a:ext cx="5290231" cy="2149306"/>
          </a:xfrm>
          <a:prstGeom prst="rect">
            <a:avLst/>
          </a:prstGeom>
          <a:solidFill>
            <a:srgbClr val="71DA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ist der klassische Befund am hinteren Augenpol bei Ehlers-Danlos?</a:t>
            </a:r>
          </a:p>
          <a:p>
            <a:r>
              <a:rPr lang="en-US" sz="1200" dirty="0" err="1"/>
              <a:t>Angioidstreifen</a:t>
            </a:r>
            <a:endParaRPr lang="en-US" sz="1200" dirty="0"/>
          </a:p>
          <a:p>
            <a:endParaRPr lang="en-US" sz="1400" i="1" dirty="0"/>
          </a:p>
          <a:p>
            <a:r>
              <a:rPr lang="en-US" altLang="en-US" sz="1200" i="1" dirty="0"/>
              <a:t>Wie sehen Angioidstreifen im DFE-Bild aus?</a:t>
            </a:r>
          </a:p>
          <a:p>
            <a:r>
              <a:rPr lang="en-US" altLang="en-US" sz="1200" dirty="0"/>
              <a:t>Rötlich-braune Linien, die vom peripapillären Bereich ausstrahlen</a:t>
            </a:r>
          </a:p>
          <a:p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/>
              <a:t>Warum werden sie als </a:t>
            </a:r>
            <a:r>
              <a:rPr lang="en-US" altLang="en-US" sz="1200" dirty="0"/>
              <a:t>„angioide</a:t>
            </a:r>
            <a:r>
              <a:rPr lang="en-US" altLang="en-US" sz="1200" i="1" dirty="0"/>
              <a:t>“ Streifen bezeichnet?</a:t>
            </a:r>
            <a:endParaRPr lang="en-US" altLang="en-US" sz="1400" i="1" dirty="0">
              <a:solidFill>
                <a:srgbClr val="71DA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71DAFF"/>
                </a:solidFill>
              </a:rPr>
              <a:t>Weil die Streifen </a:t>
            </a:r>
            <a:r>
              <a:rPr lang="en-US" altLang="en-US" sz="1200" b="1" dirty="0">
                <a:solidFill>
                  <a:srgbClr val="71DAFF"/>
                </a:solidFill>
              </a:rPr>
              <a:t>Blutgefäßen </a:t>
            </a:r>
            <a:r>
              <a:rPr lang="en-US" altLang="en-US" sz="1200" dirty="0">
                <a:solidFill>
                  <a:srgbClr val="71DAFF"/>
                </a:solidFill>
              </a:rPr>
              <a:t>ähneln</a:t>
            </a:r>
          </a:p>
          <a:p>
            <a:endParaRPr lang="en-US" altLang="en-US" sz="1400" dirty="0">
              <a:solidFill>
                <a:srgbClr val="71DAFF"/>
              </a:solidFill>
            </a:endParaRPr>
          </a:p>
          <a:p>
            <a:r>
              <a:rPr lang="en-US" altLang="en-US" sz="1200" i="1" dirty="0">
                <a:solidFill>
                  <a:srgbClr val="71DAFF"/>
                </a:solidFill>
              </a:rPr>
              <a:t>Welches Gewebe ist </a:t>
            </a:r>
            <a:r>
              <a:rPr lang="en-US" altLang="en-US" sz="1200" i="1" dirty="0" err="1">
                <a:solidFill>
                  <a:srgbClr val="71DAFF"/>
                </a:solidFill>
              </a:rPr>
              <a:t>bei</a:t>
            </a:r>
            <a:r>
              <a:rPr lang="en-US" altLang="en-US" sz="1200" i="1" dirty="0">
                <a:solidFill>
                  <a:srgbClr val="71DAFF"/>
                </a:solidFill>
              </a:rPr>
              <a:t> </a:t>
            </a:r>
            <a:r>
              <a:rPr lang="en-US" altLang="en-US" sz="1200" i="1" dirty="0" err="1">
                <a:solidFill>
                  <a:srgbClr val="71DAFF"/>
                </a:solidFill>
              </a:rPr>
              <a:t>Angioidstreifen</a:t>
            </a:r>
            <a:r>
              <a:rPr lang="en-US" altLang="en-US" sz="1200" i="1" dirty="0">
                <a:solidFill>
                  <a:srgbClr val="71DAFF"/>
                </a:solidFill>
              </a:rPr>
              <a:t> abnormal?</a:t>
            </a:r>
          </a:p>
          <a:p>
            <a:r>
              <a:rPr lang="en-US" altLang="en-US" sz="1200" dirty="0">
                <a:solidFill>
                  <a:srgbClr val="71DAFF"/>
                </a:solidFill>
              </a:rPr>
              <a:t>Bruchsche Membran</a:t>
            </a:r>
          </a:p>
        </p:txBody>
      </p:sp>
    </p:spTree>
    <p:extLst>
      <p:ext uri="{BB962C8B-B14F-4D97-AF65-F5344CB8AC3E}">
        <p14:creationId xmlns:p14="http://schemas.microsoft.com/office/powerpoint/2010/main" val="409185028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82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Keratoglobus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weist zwei starke syndromale Assoziationen auf – welche sind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Osteogenesis imperfecta (OI)</a:t>
            </a:r>
          </a:p>
          <a:p>
            <a:r>
              <a:rPr lang="en-US" sz="1200" b="1" dirty="0"/>
              <a:t>– Ehlers-Danlos-Syndrom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(EDS)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In zwei, durch Bindestriche getrennten Begriffen: Um welche Art von Erkrankungen handelt es sich bei OI und EDS?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Es handelt sich um Bindegewebserkrankungen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sind kurz gesagt die wichtigsten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nicht-okulären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Befunde bei jeder dieser Erkrankungen?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OI: Brüchige Knochen; Taubheit; leichte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EDS: Empfindliche  Haut; überdehnbare Gelenke; leichte …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endParaRPr lang="en-US" sz="1600" b="1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rgbClr val="B2B2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E2034AE1-0092-4535-9737-D43BAEEA0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81A60F9-B807-4335-A930-3080AC3C7A35}"/>
              </a:ext>
            </a:extLst>
          </p:cNvPr>
          <p:cNvSpPr/>
          <p:nvPr/>
        </p:nvSpPr>
        <p:spPr>
          <a:xfrm>
            <a:off x="2152599" y="2355998"/>
            <a:ext cx="2794652" cy="554543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0ECE4D-FA94-4A2B-A52F-08548428E1AC}"/>
              </a:ext>
            </a:extLst>
          </p:cNvPr>
          <p:cNvSpPr txBox="1"/>
          <p:nvPr/>
        </p:nvSpPr>
        <p:spPr>
          <a:xfrm>
            <a:off x="2396188" y="3200400"/>
            <a:ext cx="5290231" cy="2149306"/>
          </a:xfrm>
          <a:prstGeom prst="rect">
            <a:avLst/>
          </a:prstGeom>
          <a:solidFill>
            <a:srgbClr val="71DA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ist der klassische Befund am hinteren Augenpol bei Ehlers-Danlos?</a:t>
            </a:r>
          </a:p>
          <a:p>
            <a:r>
              <a:rPr lang="en-US" sz="1200" dirty="0" err="1"/>
              <a:t>Angioidstreifen</a:t>
            </a:r>
            <a:endParaRPr lang="en-US" sz="1200" dirty="0"/>
          </a:p>
          <a:p>
            <a:endParaRPr lang="en-US" sz="1400" i="1" dirty="0"/>
          </a:p>
          <a:p>
            <a:r>
              <a:rPr lang="en-US" altLang="en-US" sz="1200" i="1" dirty="0"/>
              <a:t>Wie sehen Angioidstreifen im DFE-Bild aus?</a:t>
            </a:r>
          </a:p>
          <a:p>
            <a:r>
              <a:rPr lang="en-US" altLang="en-US" sz="1200" dirty="0"/>
              <a:t>Rötlich-braune Linien, die vom peripapillären Bereich ausstrahlen</a:t>
            </a:r>
          </a:p>
          <a:p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/>
              <a:t>Warum werden sie als </a:t>
            </a:r>
            <a:r>
              <a:rPr lang="en-US" altLang="en-US" sz="1200" dirty="0"/>
              <a:t>„angioide</a:t>
            </a:r>
            <a:r>
              <a:rPr lang="en-US" altLang="en-US" sz="1200" i="1" dirty="0"/>
              <a:t>“ Streifen bezeichnet?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Weil die Streifen </a:t>
            </a:r>
            <a:r>
              <a:rPr lang="en-US" altLang="en-US" sz="1200" b="1" dirty="0">
                <a:solidFill>
                  <a:srgbClr val="FF0000"/>
                </a:solidFill>
              </a:rPr>
              <a:t>Blutgefäßen </a:t>
            </a:r>
            <a:r>
              <a:rPr lang="en-US" altLang="en-US" sz="1200" dirty="0"/>
              <a:t>ähneln</a:t>
            </a:r>
            <a:endParaRPr lang="en-US" altLang="en-US" sz="1400" b="1" dirty="0">
              <a:solidFill>
                <a:srgbClr val="71DAFF"/>
              </a:solidFill>
            </a:endParaRPr>
          </a:p>
          <a:p>
            <a:endParaRPr lang="en-US" altLang="en-US" sz="1400" dirty="0">
              <a:solidFill>
                <a:srgbClr val="71DAFF"/>
              </a:solidFill>
            </a:endParaRPr>
          </a:p>
          <a:p>
            <a:r>
              <a:rPr lang="en-US" altLang="en-US" sz="1200" i="1" dirty="0">
                <a:solidFill>
                  <a:srgbClr val="71DAFF"/>
                </a:solidFill>
              </a:rPr>
              <a:t>Welches Gewebe ist </a:t>
            </a:r>
            <a:r>
              <a:rPr lang="en-US" altLang="en-US" sz="1200" i="1" dirty="0" err="1">
                <a:solidFill>
                  <a:srgbClr val="71DAFF"/>
                </a:solidFill>
              </a:rPr>
              <a:t>bei</a:t>
            </a:r>
            <a:r>
              <a:rPr lang="en-US" altLang="en-US" sz="1200" i="1" dirty="0">
                <a:solidFill>
                  <a:srgbClr val="71DAFF"/>
                </a:solidFill>
              </a:rPr>
              <a:t> </a:t>
            </a:r>
            <a:r>
              <a:rPr lang="en-US" altLang="en-US" sz="1200" i="1" dirty="0" err="1">
                <a:solidFill>
                  <a:srgbClr val="71DAFF"/>
                </a:solidFill>
              </a:rPr>
              <a:t>Angioidstreifen</a:t>
            </a:r>
            <a:r>
              <a:rPr lang="en-US" altLang="en-US" sz="1200" i="1" dirty="0">
                <a:solidFill>
                  <a:srgbClr val="71DAFF"/>
                </a:solidFill>
              </a:rPr>
              <a:t> abnormal?</a:t>
            </a:r>
          </a:p>
          <a:p>
            <a:r>
              <a:rPr lang="en-US" altLang="en-US" sz="1200" dirty="0">
                <a:solidFill>
                  <a:srgbClr val="71DAFF"/>
                </a:solidFill>
              </a:rPr>
              <a:t>Bruchsche Membran</a:t>
            </a:r>
          </a:p>
        </p:txBody>
      </p:sp>
    </p:spTree>
    <p:extLst>
      <p:ext uri="{BB962C8B-B14F-4D97-AF65-F5344CB8AC3E}">
        <p14:creationId xmlns:p14="http://schemas.microsoft.com/office/powerpoint/2010/main" val="258351994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83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Keratoglobus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weist zwei starke syndromale Assoziationen auf – welche sind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Osteogenesis imperfecta (OI)</a:t>
            </a:r>
          </a:p>
          <a:p>
            <a:r>
              <a:rPr lang="en-US" sz="1200" b="1" dirty="0"/>
              <a:t>– Ehlers-Danlos-Syndrom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(EDS)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In zwei, durch Bindestriche getrennten Begriffen: Um welche Art von Erkrankungen handelt es sich bei OI und EDS?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Es handelt sich um Bindegewebserkrankungen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sind kurz gesagt die wichtigsten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nicht-okulären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Befunde bei jeder dieser Erkrankungen?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OI: Brüchige Knochen; Taubheit; leichte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EDS: Empfindliche  Haut; überdehnbare Gelenke; leichte …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endParaRPr lang="en-US" sz="1600" b="1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rgbClr val="B2B2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E2034AE1-0092-4535-9737-D43BAEEA0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81A60F9-B807-4335-A930-3080AC3C7A35}"/>
              </a:ext>
            </a:extLst>
          </p:cNvPr>
          <p:cNvSpPr/>
          <p:nvPr/>
        </p:nvSpPr>
        <p:spPr>
          <a:xfrm>
            <a:off x="2246651" y="2400935"/>
            <a:ext cx="2794652" cy="554543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0ECE4D-FA94-4A2B-A52F-08548428E1AC}"/>
              </a:ext>
            </a:extLst>
          </p:cNvPr>
          <p:cNvSpPr txBox="1"/>
          <p:nvPr/>
        </p:nvSpPr>
        <p:spPr>
          <a:xfrm>
            <a:off x="2396188" y="3200400"/>
            <a:ext cx="5290231" cy="2149306"/>
          </a:xfrm>
          <a:prstGeom prst="rect">
            <a:avLst/>
          </a:prstGeom>
          <a:solidFill>
            <a:srgbClr val="71DA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ist der klassische Befund am hinteren Augenpol bei Ehlers-Danlos?</a:t>
            </a:r>
          </a:p>
          <a:p>
            <a:r>
              <a:rPr lang="en-US" sz="1200" dirty="0" err="1"/>
              <a:t>Angioidstreifen</a:t>
            </a:r>
            <a:endParaRPr lang="en-US" sz="1200" dirty="0"/>
          </a:p>
          <a:p>
            <a:endParaRPr lang="en-US" sz="1400" i="1" dirty="0"/>
          </a:p>
          <a:p>
            <a:r>
              <a:rPr lang="en-US" altLang="en-US" sz="1200" i="1" dirty="0"/>
              <a:t>Wie sehen Angioidstreifen im DFE-Bild aus?</a:t>
            </a:r>
          </a:p>
          <a:p>
            <a:r>
              <a:rPr lang="en-US" altLang="en-US" sz="1200" dirty="0"/>
              <a:t>Rötlich-braune Linien, die vom peripapillären Bereich ausstrahlen</a:t>
            </a:r>
          </a:p>
          <a:p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/>
              <a:t>Warum werden sie als </a:t>
            </a:r>
            <a:r>
              <a:rPr lang="en-US" altLang="en-US" sz="1200" dirty="0"/>
              <a:t>„angioide</a:t>
            </a:r>
            <a:r>
              <a:rPr lang="en-US" altLang="en-US" sz="1200" i="1" dirty="0"/>
              <a:t>“ Streifen bezeichnet?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Weil die Streifen </a:t>
            </a:r>
            <a:r>
              <a:rPr lang="en-US" altLang="en-US" sz="1200" b="1" dirty="0">
                <a:solidFill>
                  <a:srgbClr val="FF0000"/>
                </a:solidFill>
              </a:rPr>
              <a:t>Blutgefäßen </a:t>
            </a:r>
            <a:r>
              <a:rPr lang="en-US" altLang="en-US" sz="1200" dirty="0"/>
              <a:t>ähneln</a:t>
            </a:r>
          </a:p>
          <a:p>
            <a:endParaRPr lang="en-US" altLang="en-US" sz="1400" dirty="0"/>
          </a:p>
          <a:p>
            <a:r>
              <a:rPr lang="en-US" altLang="en-US" sz="1200" i="1" dirty="0"/>
              <a:t>Welches Gewebe ist </a:t>
            </a:r>
            <a:r>
              <a:rPr lang="en-US" altLang="en-US" sz="1200" i="1" dirty="0" err="1"/>
              <a:t>bei</a:t>
            </a:r>
            <a:r>
              <a:rPr lang="en-US" altLang="en-US" sz="1200" i="1" dirty="0"/>
              <a:t> </a:t>
            </a:r>
            <a:r>
              <a:rPr lang="en-US" altLang="en-US" sz="1200" i="1" dirty="0" err="1"/>
              <a:t>Angioidstreifen</a:t>
            </a:r>
            <a:r>
              <a:rPr lang="en-US" altLang="en-US" sz="1200" i="1" dirty="0"/>
              <a:t> abnormal?</a:t>
            </a:r>
            <a:endParaRPr lang="en-US" altLang="en-US" sz="1400" i="1" dirty="0">
              <a:solidFill>
                <a:srgbClr val="71DAFF"/>
              </a:solidFill>
            </a:endParaRPr>
          </a:p>
          <a:p>
            <a:r>
              <a:rPr lang="en-US" altLang="en-US" sz="1200" dirty="0">
                <a:solidFill>
                  <a:srgbClr val="71DAFF"/>
                </a:solidFill>
              </a:rPr>
              <a:t>Bruchsche Membran</a:t>
            </a:r>
          </a:p>
        </p:txBody>
      </p:sp>
    </p:spTree>
    <p:extLst>
      <p:ext uri="{BB962C8B-B14F-4D97-AF65-F5344CB8AC3E}">
        <p14:creationId xmlns:p14="http://schemas.microsoft.com/office/powerpoint/2010/main" val="416470113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84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Keratoglobus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weist zwei starke syndromale Assoziationen auf – welche sind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Osteogenesis imperfecta (OI)</a:t>
            </a:r>
          </a:p>
          <a:p>
            <a:r>
              <a:rPr lang="en-US" sz="1200" b="1" dirty="0"/>
              <a:t>– Ehlers-Danlos-Syndrom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(EDS)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In zwei, durch Bindestriche getrennten Begriffen: Um welche Art von Erkrankung handelt es sich bei OI und EDS?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Es handelt sich um Bindegewebserkrankungen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sind kurz gesagt die wichtigsten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nicht-okulären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Befunde bei jeder dieser Erkrankungen?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OI: Brüchige Knochen; Taubheit; leichte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EDS: Empfindliche  Haut; überdehnbare Gelenke; leichte …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endParaRPr lang="en-US" sz="1600" b="1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rgbClr val="B2B2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E2034AE1-0092-4535-9737-D43BAEEA0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81A60F9-B807-4335-A930-3080AC3C7A35}"/>
              </a:ext>
            </a:extLst>
          </p:cNvPr>
          <p:cNvSpPr/>
          <p:nvPr/>
        </p:nvSpPr>
        <p:spPr>
          <a:xfrm>
            <a:off x="2246651" y="2379157"/>
            <a:ext cx="2794652" cy="554543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0ECE4D-FA94-4A2B-A52F-08548428E1AC}"/>
              </a:ext>
            </a:extLst>
          </p:cNvPr>
          <p:cNvSpPr txBox="1"/>
          <p:nvPr/>
        </p:nvSpPr>
        <p:spPr>
          <a:xfrm>
            <a:off x="2396188" y="3200400"/>
            <a:ext cx="5290231" cy="2149306"/>
          </a:xfrm>
          <a:prstGeom prst="rect">
            <a:avLst/>
          </a:prstGeom>
          <a:solidFill>
            <a:srgbClr val="71DA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ist der klassische Befund am hinteren Augenpol bei Ehlers-Danlos?</a:t>
            </a:r>
          </a:p>
          <a:p>
            <a:r>
              <a:rPr lang="en-US" sz="1200" dirty="0" err="1"/>
              <a:t>Angioidstreifen</a:t>
            </a:r>
            <a:endParaRPr lang="en-US" sz="1200" dirty="0"/>
          </a:p>
          <a:p>
            <a:endParaRPr lang="en-US" sz="1400" i="1" dirty="0"/>
          </a:p>
          <a:p>
            <a:r>
              <a:rPr lang="en-US" altLang="en-US" sz="1200" i="1" dirty="0"/>
              <a:t>Wie sehen Angioidstreifen </a:t>
            </a:r>
            <a:r>
              <a:rPr lang="en-US" altLang="en-US" sz="1200" i="1" dirty="0" err="1"/>
              <a:t>im</a:t>
            </a:r>
            <a:r>
              <a:rPr lang="en-US" altLang="en-US" sz="1200" i="1" dirty="0"/>
              <a:t> DFE-Bild aus?</a:t>
            </a:r>
          </a:p>
          <a:p>
            <a:r>
              <a:rPr lang="en-US" altLang="en-US" sz="1200" dirty="0"/>
              <a:t>Rötlich-braune Linien, die vom peripapillären Bereich ausstrahlen</a:t>
            </a:r>
          </a:p>
          <a:p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/>
              <a:t>Warum werden sie als </a:t>
            </a:r>
            <a:r>
              <a:rPr lang="en-US" altLang="en-US" sz="1200" dirty="0"/>
              <a:t>„angioide</a:t>
            </a:r>
            <a:r>
              <a:rPr lang="en-US" altLang="en-US" sz="1200" i="1" dirty="0"/>
              <a:t>“ Streifen bezeichnet?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Weil die Streifen </a:t>
            </a:r>
            <a:r>
              <a:rPr lang="en-US" altLang="en-US" sz="1200" b="1" dirty="0">
                <a:solidFill>
                  <a:srgbClr val="FF0000"/>
                </a:solidFill>
              </a:rPr>
              <a:t>Blutgefäßen </a:t>
            </a:r>
            <a:r>
              <a:rPr lang="en-US" altLang="en-US" sz="1200" dirty="0"/>
              <a:t>ähneln</a:t>
            </a:r>
          </a:p>
          <a:p>
            <a:endParaRPr lang="en-US" altLang="en-US" sz="1400" dirty="0"/>
          </a:p>
          <a:p>
            <a:r>
              <a:rPr lang="en-US" altLang="en-US" sz="1200" i="1" dirty="0"/>
              <a:t>Welches Gewebe ist </a:t>
            </a:r>
            <a:r>
              <a:rPr lang="en-US" altLang="en-US" sz="1200" i="1" dirty="0" err="1"/>
              <a:t>bei</a:t>
            </a:r>
            <a:r>
              <a:rPr lang="en-US" altLang="en-US" sz="1200" i="1" dirty="0"/>
              <a:t> </a:t>
            </a:r>
            <a:r>
              <a:rPr lang="en-US" altLang="en-US" sz="1200" i="1" dirty="0" err="1"/>
              <a:t>Angioidstreifen</a:t>
            </a:r>
            <a:r>
              <a:rPr lang="en-US" altLang="en-US" sz="1200" i="1" dirty="0"/>
              <a:t> abnormal?</a:t>
            </a:r>
          </a:p>
          <a:p>
            <a:r>
              <a:rPr lang="en-US" altLang="en-US" sz="1200" dirty="0"/>
              <a:t>Bruchsche Membran</a:t>
            </a:r>
          </a:p>
        </p:txBody>
      </p:sp>
    </p:spTree>
    <p:extLst>
      <p:ext uri="{BB962C8B-B14F-4D97-AF65-F5344CB8AC3E}">
        <p14:creationId xmlns:p14="http://schemas.microsoft.com/office/powerpoint/2010/main" val="69695773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85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Keratoglobus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weist zwei starke syndromale Assoziationen auf – welche sind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Osteogenesis imperfecta (OI)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– Ehlers-Danlos-Syndrom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(EDS)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In zwei, durch Bindestriche getrennten Begriffen: Um welche Art von Erkrankungen handelt es sich bei OI und EDS?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Es handelt sich um Bindegewebserkrankungen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sind kurz gesagt die wichtigsten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nicht-okulären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Befunde bei jeder dieser Erkrankungen?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OI: Brüchige Knochen; Taubheit; leichte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EDS: Empfindliche  Haut; überdehnbare Gelenke; leichte …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endParaRPr lang="en-US" sz="1600" b="1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rgbClr val="B2B2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E2034AE1-0092-4535-9737-D43BAEEA0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81A60F9-B807-4335-A930-3080AC3C7A35}"/>
              </a:ext>
            </a:extLst>
          </p:cNvPr>
          <p:cNvSpPr/>
          <p:nvPr/>
        </p:nvSpPr>
        <p:spPr>
          <a:xfrm>
            <a:off x="2246651" y="2351260"/>
            <a:ext cx="2794652" cy="554543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0ECE4D-FA94-4A2B-A52F-08548428E1AC}"/>
              </a:ext>
            </a:extLst>
          </p:cNvPr>
          <p:cNvSpPr txBox="1"/>
          <p:nvPr/>
        </p:nvSpPr>
        <p:spPr>
          <a:xfrm>
            <a:off x="2396188" y="3200400"/>
            <a:ext cx="5290231" cy="2149306"/>
          </a:xfrm>
          <a:prstGeom prst="rect">
            <a:avLst/>
          </a:prstGeom>
          <a:solidFill>
            <a:srgbClr val="71DA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am hinteren Augenpol bei Ehlers-Danlos?</a:t>
            </a:r>
          </a:p>
          <a:p>
            <a:r>
              <a:rPr lang="en-US" sz="1200" b="1" dirty="0" err="1"/>
              <a:t>Angioidstreifen</a:t>
            </a:r>
            <a:endParaRPr lang="en-US" sz="1400" b="1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4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Wie sehen Angioidstreifen im DFE-Bild aus?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Rötlich-braune Linien, die vom peripapillären Bereich ausstrahlen</a:t>
            </a:r>
          </a:p>
          <a:p>
            <a:endParaRPr lang="en-US" alt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Warum werden sie als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„angioide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“ Streifen bezeichnet?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Weil die Streifen </a:t>
            </a:r>
            <a:r>
              <a:rPr lang="en-US" altLang="en-US" sz="1200" b="1" dirty="0">
                <a:solidFill>
                  <a:schemeClr val="bg1">
                    <a:lumMod val="65000"/>
                  </a:schemeClr>
                </a:solidFill>
              </a:rPr>
              <a:t>Blutgefäßen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ähneln</a:t>
            </a:r>
          </a:p>
          <a:p>
            <a:endParaRPr lang="en-US" alt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Welches Gewebe ist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bei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Angioidstreifen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 abnormal?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Bruchsche Membran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0ADFA78-F9E6-4616-BD7A-94EB1E1539DC}"/>
              </a:ext>
            </a:extLst>
          </p:cNvPr>
          <p:cNvSpPr/>
          <p:nvPr/>
        </p:nvSpPr>
        <p:spPr>
          <a:xfrm>
            <a:off x="2382465" y="3253595"/>
            <a:ext cx="1548948" cy="554543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5A174C-73A8-4473-A1EF-8BA1F4891346}"/>
              </a:ext>
            </a:extLst>
          </p:cNvPr>
          <p:cNvSpPr txBox="1"/>
          <p:nvPr/>
        </p:nvSpPr>
        <p:spPr>
          <a:xfrm>
            <a:off x="2386947" y="3989088"/>
            <a:ext cx="4255979" cy="17184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de-DE" altLang="en-US" sz="1200" i="1" dirty="0"/>
              <a:t>Wie lautet die klassische Eselsbrücke für </a:t>
            </a:r>
            <a:r>
              <a:rPr lang="de-DE" altLang="en-US" sz="1200" i="1" dirty="0" err="1"/>
              <a:t>Angioidstreifen</a:t>
            </a:r>
            <a:r>
              <a:rPr lang="en-US" altLang="en-US" sz="1200" i="1" dirty="0"/>
              <a:t>? </a:t>
            </a:r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Wofür</a:t>
            </a:r>
          </a:p>
          <a:p>
            <a:endParaRPr lang="en-US" altLang="en-US" sz="14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steht jeder Buchstabe für?</a:t>
            </a:r>
          </a:p>
          <a:p>
            <a:r>
              <a:rPr lang="en-US" altLang="en-US" sz="1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--P </a:t>
            </a:r>
            <a:r>
              <a:rPr lang="en-US" alt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Pseudoxanthoma </a:t>
            </a: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elasticum</a:t>
            </a:r>
          </a:p>
          <a:p>
            <a:r>
              <a:rPr lang="en-US" altLang="en-US" sz="1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--E </a:t>
            </a: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Heller-Danlos-Syndrom</a:t>
            </a:r>
          </a:p>
          <a:p>
            <a:r>
              <a:rPr lang="en-US" altLang="en-US" sz="1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--P </a:t>
            </a:r>
            <a:r>
              <a:rPr lang="en-US" alt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Paget-K</a:t>
            </a: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no</a:t>
            </a:r>
            <a:r>
              <a:rPr lang="en-US" alt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chenkrankheit</a:t>
            </a:r>
          </a:p>
          <a:p>
            <a:r>
              <a:rPr lang="en-US" altLang="en-US" sz="1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</a:t>
            </a:r>
            <a:r>
              <a:rPr lang="en-US" alt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S Sichelzellenanämie</a:t>
            </a:r>
            <a:endParaRPr lang="en-US" altLang="en-US" sz="14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en-US" alt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--Idiopathisch</a:t>
            </a:r>
            <a:endParaRPr lang="en-US" altLang="en-US" sz="14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34571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86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Keratoglobus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weist zwei starke syndromale Assoziationen auf – welche sind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Osteogenesis imperfecta (OI)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– Ehlers-Danlos-Syndrom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(EDS)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In zwei, durch Bindestriche getrennten Begriffen: Um welche Art von Erkrankung handelt es sich bei OI und EDS?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Es handelt sich um Bindegewebserkrankungen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sind kurz gesagt die wichtigsten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nicht-okulären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Befunde bei jeder dieser Erkrankungen?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OI: Brüchige Knochen; Taubheit; leichte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EDS: Empfindliche  Haut; überdehnbare Gelenke; leichte …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endParaRPr lang="en-US" sz="1600" b="1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rgbClr val="B2B2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E2034AE1-0092-4535-9737-D43BAEEA0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81A60F9-B807-4335-A930-3080AC3C7A35}"/>
              </a:ext>
            </a:extLst>
          </p:cNvPr>
          <p:cNvSpPr/>
          <p:nvPr/>
        </p:nvSpPr>
        <p:spPr>
          <a:xfrm>
            <a:off x="2386947" y="2379157"/>
            <a:ext cx="2794652" cy="554543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0ECE4D-FA94-4A2B-A52F-08548428E1AC}"/>
              </a:ext>
            </a:extLst>
          </p:cNvPr>
          <p:cNvSpPr txBox="1"/>
          <p:nvPr/>
        </p:nvSpPr>
        <p:spPr>
          <a:xfrm>
            <a:off x="2396188" y="3200400"/>
            <a:ext cx="5290231" cy="2149306"/>
          </a:xfrm>
          <a:prstGeom prst="rect">
            <a:avLst/>
          </a:prstGeom>
          <a:solidFill>
            <a:srgbClr val="71DA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am hinteren Augenpol bei Ehlers-Danlos?</a:t>
            </a:r>
          </a:p>
          <a:p>
            <a:r>
              <a:rPr lang="en-US" sz="1200" b="1" dirty="0" err="1"/>
              <a:t>Angioidstreifen</a:t>
            </a:r>
            <a:endParaRPr lang="en-US" sz="1400" b="1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4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Wie sehen Angioidstreifen im DFE-Bild aus?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Rötlich-braune Linien, die vom peripapillären Bereich ausstrahlen</a:t>
            </a:r>
          </a:p>
          <a:p>
            <a:endParaRPr lang="en-US" alt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Warum werden sie als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„angioide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“ Streifen bezeichnet?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Weil die Streifen </a:t>
            </a:r>
            <a:r>
              <a:rPr lang="en-US" altLang="en-US" sz="1200" b="1" dirty="0">
                <a:solidFill>
                  <a:schemeClr val="bg1">
                    <a:lumMod val="65000"/>
                  </a:schemeClr>
                </a:solidFill>
              </a:rPr>
              <a:t>Blutgefäßen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ähneln</a:t>
            </a:r>
          </a:p>
          <a:p>
            <a:endParaRPr lang="en-US" alt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Welches Gewebe ist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bei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Angioidstreifen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 abnormal?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Bruchsche Membran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0ADFA78-F9E6-4616-BD7A-94EB1E1539DC}"/>
              </a:ext>
            </a:extLst>
          </p:cNvPr>
          <p:cNvSpPr/>
          <p:nvPr/>
        </p:nvSpPr>
        <p:spPr>
          <a:xfrm>
            <a:off x="2386947" y="3216517"/>
            <a:ext cx="1548948" cy="554543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5A174C-73A8-4473-A1EF-8BA1F4891346}"/>
              </a:ext>
            </a:extLst>
          </p:cNvPr>
          <p:cNvSpPr txBox="1"/>
          <p:nvPr/>
        </p:nvSpPr>
        <p:spPr>
          <a:xfrm>
            <a:off x="2386947" y="3989088"/>
            <a:ext cx="4255979" cy="16876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altLang="en-US" sz="1200" i="1" dirty="0"/>
              <a:t>Wie lautet die klassische Eselsbrücke für </a:t>
            </a:r>
            <a:r>
              <a:rPr lang="en-US" altLang="en-US" sz="1200" i="1" dirty="0" err="1"/>
              <a:t>Angioidstreifen</a:t>
            </a:r>
            <a:r>
              <a:rPr lang="en-US" altLang="en-US" sz="1200" i="1" dirty="0"/>
              <a:t>?</a:t>
            </a:r>
          </a:p>
          <a:p>
            <a:r>
              <a:rPr lang="en-US" altLang="en-US" sz="1200" dirty="0"/>
              <a:t>PEPSI</a:t>
            </a:r>
          </a:p>
          <a:p>
            <a:r>
              <a:rPr lang="en-US" altLang="en-US" sz="1200" i="1" dirty="0"/>
              <a:t> </a:t>
            </a:r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Wofür </a:t>
            </a:r>
          </a:p>
          <a:p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jeder Buchstabe für?</a:t>
            </a:r>
          </a:p>
          <a:p>
            <a:r>
              <a:rPr lang="en-US" altLang="en-US" sz="1200" b="1" dirty="0"/>
              <a:t>--P</a:t>
            </a:r>
            <a:r>
              <a:rPr lang="en-US" altLang="en-US" sz="1200" dirty="0"/>
              <a:t> </a:t>
            </a:r>
          </a:p>
          <a:p>
            <a:r>
              <a:rPr lang="en-US" altLang="en-US" sz="1200" b="1" dirty="0"/>
              <a:t>--E</a:t>
            </a:r>
            <a:r>
              <a:rPr lang="en-US" altLang="en-US" sz="1200" dirty="0"/>
              <a:t> </a:t>
            </a:r>
          </a:p>
          <a:p>
            <a:r>
              <a:rPr lang="en-US" altLang="en-US" sz="1200" b="1" dirty="0"/>
              <a:t>--P</a:t>
            </a:r>
            <a:r>
              <a:rPr lang="en-US" altLang="en-US" sz="1200" dirty="0"/>
              <a:t> </a:t>
            </a:r>
          </a:p>
          <a:p>
            <a:r>
              <a:rPr lang="en-US" altLang="en-US" sz="1200" b="1" dirty="0"/>
              <a:t>--S</a:t>
            </a:r>
            <a:r>
              <a:rPr lang="en-US" altLang="en-US" sz="1200" dirty="0"/>
              <a:t> </a:t>
            </a:r>
          </a:p>
          <a:p>
            <a:r>
              <a:rPr lang="en-US" altLang="en-US" sz="1200" b="1" dirty="0"/>
              <a:t>--I </a:t>
            </a:r>
            <a:r>
              <a:rPr lang="en-US" alt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idiopathisch</a:t>
            </a:r>
            <a:endParaRPr lang="en-US" altLang="en-US" sz="14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59863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87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Keratoglobus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weist zwei starke syndromale Assoziationen auf – welche sind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Osteogenesis imperfecta (OI)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– Ehlers-Danlos-Syndrom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(EDS)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In zwei, durch Bindestriche getrennten Begriffen: Um welche Art von Erkrankungen handelt es sich bei OI und EDS?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Es handelt sich um Bindegewebserkrankungen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sind kurz gesagt die wichtigsten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nicht-okulären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Befunde bei jeder dieser Erkrankungen?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OI: Brüchige Knochen; Taubheit; leichte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EDS: Empfindliche  Haut; überdehnbare Gelenke; leichte …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endParaRPr lang="en-US" sz="1600" b="1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rgbClr val="B2B2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E2034AE1-0092-4535-9737-D43BAEEA0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81A60F9-B807-4335-A930-3080AC3C7A35}"/>
              </a:ext>
            </a:extLst>
          </p:cNvPr>
          <p:cNvSpPr/>
          <p:nvPr/>
        </p:nvSpPr>
        <p:spPr>
          <a:xfrm>
            <a:off x="2386948" y="2286000"/>
            <a:ext cx="2794652" cy="554543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0ECE4D-FA94-4A2B-A52F-08548428E1AC}"/>
              </a:ext>
            </a:extLst>
          </p:cNvPr>
          <p:cNvSpPr txBox="1"/>
          <p:nvPr/>
        </p:nvSpPr>
        <p:spPr>
          <a:xfrm>
            <a:off x="2396188" y="3200400"/>
            <a:ext cx="5290231" cy="2149306"/>
          </a:xfrm>
          <a:prstGeom prst="rect">
            <a:avLst/>
          </a:prstGeom>
          <a:solidFill>
            <a:srgbClr val="71DA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am hinteren Augenpol bei Ehlers-Danlos?</a:t>
            </a:r>
          </a:p>
          <a:p>
            <a:r>
              <a:rPr lang="en-US" sz="1200" b="1" dirty="0" err="1"/>
              <a:t>Angioidstreifen</a:t>
            </a:r>
            <a:endParaRPr lang="en-US" sz="1400" b="1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4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Wie sehen Angioidstreifen im DFE-Bild aus?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Rötlich-braune Linien, die vom peripapillären Bereich ausstrahlen</a:t>
            </a:r>
          </a:p>
          <a:p>
            <a:endParaRPr lang="en-US" alt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Warum werden sie als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„angioide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“ Streifen bezeichnet?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Weil die Streifen </a:t>
            </a:r>
            <a:r>
              <a:rPr lang="en-US" altLang="en-US" sz="1200" b="1" dirty="0">
                <a:solidFill>
                  <a:schemeClr val="bg1">
                    <a:lumMod val="65000"/>
                  </a:schemeClr>
                </a:solidFill>
              </a:rPr>
              <a:t>Blutgefäßen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ähneln</a:t>
            </a:r>
          </a:p>
          <a:p>
            <a:endParaRPr lang="en-US" alt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Welches Gewebe ist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bei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Angioidstreifen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 abnormal?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Bruchsche Membran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0ADFA78-F9E6-4616-BD7A-94EB1E1539DC}"/>
              </a:ext>
            </a:extLst>
          </p:cNvPr>
          <p:cNvSpPr/>
          <p:nvPr/>
        </p:nvSpPr>
        <p:spPr>
          <a:xfrm>
            <a:off x="2386949" y="3179257"/>
            <a:ext cx="1548948" cy="554543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5A174C-73A8-4473-A1EF-8BA1F4891346}"/>
              </a:ext>
            </a:extLst>
          </p:cNvPr>
          <p:cNvSpPr txBox="1"/>
          <p:nvPr/>
        </p:nvSpPr>
        <p:spPr>
          <a:xfrm>
            <a:off x="2386947" y="3989088"/>
            <a:ext cx="4255979" cy="17184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altLang="en-US" sz="1200" i="1" dirty="0"/>
              <a:t>Wie lautet die klassische Eselsbrücke für </a:t>
            </a:r>
            <a:r>
              <a:rPr lang="en-US" altLang="en-US" sz="1200" i="1" dirty="0" err="1"/>
              <a:t>Angioidstreifen</a:t>
            </a:r>
            <a:r>
              <a:rPr lang="en-US" altLang="en-US" sz="1200" i="1" dirty="0"/>
              <a:t>?</a:t>
            </a:r>
          </a:p>
          <a:p>
            <a:r>
              <a:rPr lang="en-US" altLang="en-US" sz="1200" dirty="0"/>
              <a:t>PEPSI</a:t>
            </a:r>
            <a:endParaRPr lang="en-US" altLang="en-US" sz="1400" b="1" dirty="0"/>
          </a:p>
          <a:p>
            <a:endParaRPr lang="en-US" altLang="en-US" sz="1400" i="1" dirty="0"/>
          </a:p>
          <a:p>
            <a:r>
              <a:rPr lang="en-US" altLang="en-US" sz="1200" i="1" dirty="0"/>
              <a:t>Wofür steht jeder Buchstabe?</a:t>
            </a:r>
          </a:p>
          <a:p>
            <a:r>
              <a:rPr lang="en-US" altLang="en-US" sz="1200" b="1" dirty="0"/>
              <a:t>--P</a:t>
            </a:r>
            <a:r>
              <a:rPr lang="en-US" altLang="en-US" sz="1200" dirty="0"/>
              <a:t> </a:t>
            </a:r>
          </a:p>
          <a:p>
            <a:r>
              <a:rPr lang="en-US" altLang="en-US" sz="1200" dirty="0">
                <a:solidFill>
                  <a:srgbClr val="0000FF"/>
                </a:solidFill>
              </a:rPr>
              <a:t>--Ehlers-Danlos</a:t>
            </a:r>
          </a:p>
          <a:p>
            <a:r>
              <a:rPr lang="en-US" altLang="en-US" sz="1200" b="1" dirty="0"/>
              <a:t>--P</a:t>
            </a:r>
            <a:r>
              <a:rPr lang="en-US" altLang="en-US" sz="1200" dirty="0"/>
              <a:t> </a:t>
            </a:r>
          </a:p>
          <a:p>
            <a:r>
              <a:rPr lang="en-US" altLang="en-US" sz="1200" b="1" dirty="0"/>
              <a:t>--S</a:t>
            </a:r>
            <a:r>
              <a:rPr lang="en-US" altLang="en-US" sz="1200" dirty="0"/>
              <a:t> </a:t>
            </a:r>
          </a:p>
          <a:p>
            <a:r>
              <a:rPr lang="en-US" altLang="en-US" sz="1200" b="1" dirty="0"/>
              <a:t>--I</a:t>
            </a:r>
            <a:r>
              <a:rPr lang="en-US" altLang="en-US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6561660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9" name="Rectangle 56">
            <a:extLst>
              <a:ext uri="{FF2B5EF4-FFF2-40B4-BE49-F238E27FC236}">
                <a16:creationId xmlns:a16="http://schemas.microsoft.com/office/drawing/2014/main" id="{09E6A4F3-317C-493E-989B-4528C0EA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88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Keratoglobus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weist zwei starke syndromale Assoziationen auf – welche sind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Osteogenesis imperfecta (OI)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– Ehlers-Danlos-Syndrom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(EDS)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In zwei, durch Bindestriche getrennten Begriffen: Um welche Art von Erkrankungen handelt es sich bei OI und EDS?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Es handelt sich um Bindegewebserkrankungen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sind kurz gesagt die wichtigsten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nicht-okulären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Befunde bei jeder dieser Erkrankungen?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OI: Brüchige Knochen; Taubheit; leichte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EDS: Empfindliche  Haut; überdehnbare Gelenke; leichte …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endParaRPr lang="en-US" sz="1600" b="1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rgbClr val="B2B2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E2034AE1-0092-4535-9737-D43BAEEA0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81A60F9-B807-4335-A930-3080AC3C7A35}"/>
              </a:ext>
            </a:extLst>
          </p:cNvPr>
          <p:cNvSpPr/>
          <p:nvPr/>
        </p:nvSpPr>
        <p:spPr>
          <a:xfrm>
            <a:off x="2386948" y="2557669"/>
            <a:ext cx="2794652" cy="554543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0ECE4D-FA94-4A2B-A52F-08548428E1AC}"/>
              </a:ext>
            </a:extLst>
          </p:cNvPr>
          <p:cNvSpPr txBox="1"/>
          <p:nvPr/>
        </p:nvSpPr>
        <p:spPr>
          <a:xfrm>
            <a:off x="2396188" y="3200400"/>
            <a:ext cx="5290231" cy="2149306"/>
          </a:xfrm>
          <a:prstGeom prst="rect">
            <a:avLst/>
          </a:prstGeom>
          <a:solidFill>
            <a:srgbClr val="71DA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am hinteren Augenpol bei Ehlers-Danlos?</a:t>
            </a:r>
          </a:p>
          <a:p>
            <a:r>
              <a:rPr lang="en-US" sz="1200" b="1" dirty="0" err="1"/>
              <a:t>Angioidstreifen</a:t>
            </a:r>
            <a:endParaRPr lang="en-US" sz="1400" b="1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4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Wie sehen Angioidstreifen im DFE-Bild aus?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Rötlich-braune Linien, die vom peripapillären Bereich ausstrahlen</a:t>
            </a:r>
          </a:p>
          <a:p>
            <a:endParaRPr lang="en-US" alt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Warum werden sie als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„angioide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“ Streifen bezeichnet?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Weil die Streifen </a:t>
            </a:r>
            <a:r>
              <a:rPr lang="en-US" altLang="en-US" sz="1200" b="1" dirty="0">
                <a:solidFill>
                  <a:schemeClr val="bg1">
                    <a:lumMod val="65000"/>
                  </a:schemeClr>
                </a:solidFill>
              </a:rPr>
              <a:t>Blutgefäßen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ähneln</a:t>
            </a:r>
          </a:p>
          <a:p>
            <a:endParaRPr lang="en-US" alt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Welches Gewebe ist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bei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Angioidstreifen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 abnormal?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Bruchsche Membran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0ADFA78-F9E6-4616-BD7A-94EB1E1539DC}"/>
              </a:ext>
            </a:extLst>
          </p:cNvPr>
          <p:cNvSpPr/>
          <p:nvPr/>
        </p:nvSpPr>
        <p:spPr>
          <a:xfrm>
            <a:off x="2386949" y="3281201"/>
            <a:ext cx="1548948" cy="554543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5A174C-73A8-4473-A1EF-8BA1F4891346}"/>
              </a:ext>
            </a:extLst>
          </p:cNvPr>
          <p:cNvSpPr txBox="1"/>
          <p:nvPr/>
        </p:nvSpPr>
        <p:spPr>
          <a:xfrm>
            <a:off x="2386947" y="3989088"/>
            <a:ext cx="4255979" cy="17184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altLang="en-US" sz="1200" i="1" dirty="0"/>
              <a:t>Wie lautet die klassische Eselsbrücke für </a:t>
            </a:r>
            <a:r>
              <a:rPr lang="en-US" altLang="en-US" sz="1200" i="1" dirty="0" err="1"/>
              <a:t>Angioidstreifen</a:t>
            </a:r>
            <a:r>
              <a:rPr lang="en-US" altLang="en-US" sz="1200" i="1" dirty="0"/>
              <a:t>? </a:t>
            </a:r>
          </a:p>
          <a:p>
            <a:r>
              <a:rPr lang="en-US" altLang="en-US" sz="1200" dirty="0"/>
              <a:t>PEPSI</a:t>
            </a:r>
          </a:p>
          <a:p>
            <a:endParaRPr lang="en-US" altLang="en-US" sz="1400" i="1" dirty="0"/>
          </a:p>
          <a:p>
            <a:r>
              <a:rPr lang="en-US" altLang="en-US" sz="1200" i="1" dirty="0"/>
              <a:t>Wofür steht jeder Buchstabe?</a:t>
            </a:r>
          </a:p>
          <a:p>
            <a:r>
              <a:rPr lang="en-US" altLang="en-US" sz="1200" dirty="0"/>
              <a:t>--Pseudoxanthoma elasticum</a:t>
            </a:r>
          </a:p>
          <a:p>
            <a:r>
              <a:rPr lang="en-US" altLang="en-US" sz="1200" dirty="0">
                <a:solidFill>
                  <a:srgbClr val="0000FF"/>
                </a:solidFill>
              </a:rPr>
              <a:t>--Ehlers-Danlos-Syndrom</a:t>
            </a:r>
          </a:p>
          <a:p>
            <a:r>
              <a:rPr lang="en-US" altLang="en-US" sz="1200" dirty="0"/>
              <a:t>--Paget-Knochen</a:t>
            </a:r>
            <a:r>
              <a:rPr lang="en-US" altLang="en-US" sz="1200" dirty="0" err="1"/>
              <a:t>krankheit</a:t>
            </a:r>
          </a:p>
          <a:p>
            <a:r>
              <a:rPr lang="en-US" altLang="en-US" sz="1200" dirty="0"/>
              <a:t>--Sichelzellen</a:t>
            </a:r>
            <a:r>
              <a:rPr lang="en-US" altLang="en-US" sz="1200" dirty="0" err="1"/>
              <a:t>anämie</a:t>
            </a:r>
            <a:endParaRPr lang="en-US" altLang="en-US" sz="1400" dirty="0"/>
          </a:p>
          <a:p>
            <a:r>
              <a:rPr lang="en-US" altLang="en-US" sz="1200" dirty="0"/>
              <a:t>--Idiopathisch</a:t>
            </a:r>
          </a:p>
        </p:txBody>
      </p:sp>
    </p:spTree>
    <p:extLst>
      <p:ext uri="{BB962C8B-B14F-4D97-AF65-F5344CB8AC3E}">
        <p14:creationId xmlns:p14="http://schemas.microsoft.com/office/powerpoint/2010/main" val="219522743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Group 3">
            <a:extLst>
              <a:ext uri="{FF2B5EF4-FFF2-40B4-BE49-F238E27FC236}">
                <a16:creationId xmlns:a16="http://schemas.microsoft.com/office/drawing/2014/main" id="{97A8C274-7B52-4955-8EBA-6DE05583AE92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Wie häufig?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Ziemlich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Gelegentlich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Jugendliche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Geburt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20–40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Ausdünnung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Global, insbesondere peripher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Unterer peripherer 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 die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Vorwölbung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An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Oberhalb der Ausdünnung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Ist eine Eisenlinie vorhanden?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Nein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Manchmal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Sehr häufig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Weniger selten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Wo wird es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Unterhalb der Verdünnung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Inferior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?Ja?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Arial" charset="0"/>
                        </a:rPr>
                        <a:t>Ja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60" name="Slide Number Placeholder 1">
            <a:extLst>
              <a:ext uri="{FF2B5EF4-FFF2-40B4-BE49-F238E27FC236}">
                <a16:creationId xmlns:a16="http://schemas.microsoft.com/office/drawing/2014/main" id="{CAAB83E4-17D3-4F5A-A95C-FE68AD63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CD2D44-E260-444B-9A95-03E7BB1C5B3D}" type="slidenum">
              <a:rPr lang="en-US" altLang="en-US" sz="1000" smtClean="0"/>
              <a:t>89</a:t>
            </a:fld>
            <a:endParaRPr lang="en-US" alt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B5325-4A8A-43BB-A40B-7FBA5E615D84}"/>
              </a:ext>
            </a:extLst>
          </p:cNvPr>
          <p:cNvSpPr txBox="1"/>
          <p:nvPr/>
        </p:nvSpPr>
        <p:spPr>
          <a:xfrm>
            <a:off x="2386948" y="2171332"/>
            <a:ext cx="6503703" cy="3293209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Keratoglobus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weist zwei starke syndromale Assoziationen auf – welche sind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Osteogenesis imperfecta (OI)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– Ehlers-Danlos-Syndrom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(EDS)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In zwei, durch Bindestriche getrennten Begriffen: Um welche Art von Erkrankung handelt es sich bei OI und EDS?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Es handelt sich um Bindegewebserkrankungen</a:t>
            </a:r>
          </a:p>
          <a:p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Was sind kurz gesagt die wichtigsten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nicht-okulären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Befunde bei jeder dieser Erkrankungen?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OI: Brüchige Knochen; Taubheit; leichte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EDS: Empfindliche  Haut; überdehnbare Gelenke; leichte …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Blutergüsse/Blutungen</a:t>
            </a:r>
          </a:p>
          <a:p>
            <a:endParaRPr lang="en-US" sz="1600" b="1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Welcher auffällige Befund am Auge tritt sowohl bei OI als auch bei EDS auf?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Blaue Sklera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F68A80B-957F-4F0C-ABBD-D6324B17184E}"/>
              </a:ext>
            </a:extLst>
          </p:cNvPr>
          <p:cNvSpPr/>
          <p:nvPr/>
        </p:nvSpPr>
        <p:spPr>
          <a:xfrm>
            <a:off x="4800600" y="1540151"/>
            <a:ext cx="1676400" cy="509864"/>
          </a:xfrm>
          <a:prstGeom prst="ellipse">
            <a:avLst/>
          </a:prstGeom>
          <a:noFill/>
          <a:ln>
            <a:solidFill>
              <a:srgbClr val="B2B2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E2034AE1-0092-4535-9737-D43BAEEA0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81A60F9-B807-4335-A930-3080AC3C7A35}"/>
              </a:ext>
            </a:extLst>
          </p:cNvPr>
          <p:cNvSpPr/>
          <p:nvPr/>
        </p:nvSpPr>
        <p:spPr>
          <a:xfrm>
            <a:off x="2386948" y="2557669"/>
            <a:ext cx="2794652" cy="554543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0ECE4D-FA94-4A2B-A52F-08548428E1AC}"/>
              </a:ext>
            </a:extLst>
          </p:cNvPr>
          <p:cNvSpPr txBox="1"/>
          <p:nvPr/>
        </p:nvSpPr>
        <p:spPr>
          <a:xfrm>
            <a:off x="2396188" y="3200400"/>
            <a:ext cx="5290231" cy="2149306"/>
          </a:xfrm>
          <a:prstGeom prst="rect">
            <a:avLst/>
          </a:prstGeom>
          <a:solidFill>
            <a:srgbClr val="71DAFF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die klassische Assoziation im hinteren Augenpol bei Ehlers-Danlos?</a:t>
            </a:r>
          </a:p>
          <a:p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Angioidstreifen</a:t>
            </a:r>
            <a:endParaRPr lang="en-US" sz="1200" b="1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4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Wie sehen Angioidstreifen im DFE-Bild aus?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Rötlich-braune Linien, die vom peripapillären Bereich ausstrahlen</a:t>
            </a:r>
          </a:p>
          <a:p>
            <a:endParaRPr lang="en-US" alt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Warum werden sie als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„angioide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“ Streifen bezeichnet?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Weil die Streifen </a:t>
            </a:r>
            <a:r>
              <a:rPr lang="en-US" altLang="en-US" sz="1200" b="1" dirty="0">
                <a:solidFill>
                  <a:schemeClr val="bg1">
                    <a:lumMod val="65000"/>
                  </a:schemeClr>
                </a:solidFill>
              </a:rPr>
              <a:t>Blutgefäßen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ähneln</a:t>
            </a:r>
          </a:p>
          <a:p>
            <a:endParaRPr lang="en-US" alt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Welches Gewebe ist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bei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bg1">
                    <a:lumMod val="65000"/>
                  </a:schemeClr>
                </a:solidFill>
              </a:rPr>
              <a:t>Angioidstreifen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 abnormal?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Bruchsche Membran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0ADFA78-F9E6-4616-BD7A-94EB1E1539DC}"/>
              </a:ext>
            </a:extLst>
          </p:cNvPr>
          <p:cNvSpPr/>
          <p:nvPr/>
        </p:nvSpPr>
        <p:spPr>
          <a:xfrm>
            <a:off x="2386949" y="3281201"/>
            <a:ext cx="1548948" cy="554543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5A174C-73A8-4473-A1EF-8BA1F4891346}"/>
              </a:ext>
            </a:extLst>
          </p:cNvPr>
          <p:cNvSpPr txBox="1"/>
          <p:nvPr/>
        </p:nvSpPr>
        <p:spPr>
          <a:xfrm>
            <a:off x="2386947" y="3989088"/>
            <a:ext cx="4255979" cy="17184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Wie lautet die klassische Eselsbrücke für </a:t>
            </a: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Angioidstreifen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? </a:t>
            </a:r>
          </a:p>
          <a:p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PEPSI</a:t>
            </a:r>
          </a:p>
          <a:p>
            <a:endParaRPr lang="en-US" altLang="en-US" sz="1400" i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Wofür steht jeder Buchstabe?</a:t>
            </a:r>
          </a:p>
          <a:p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--Pseudoxanthoma elasticum</a:t>
            </a:r>
          </a:p>
          <a:p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--Ehlers-Danlos</a:t>
            </a:r>
          </a:p>
          <a:p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--Paget-Knochen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krankheit</a:t>
            </a:r>
          </a:p>
          <a:p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--Sichelzellen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anämie</a:t>
            </a:r>
            <a:endParaRPr lang="en-US" alt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--Idiopathisch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CBA3F0-26DE-4191-A32C-90B2C6934F9A}"/>
              </a:ext>
            </a:extLst>
          </p:cNvPr>
          <p:cNvSpPr txBox="1"/>
          <p:nvPr/>
        </p:nvSpPr>
        <p:spPr>
          <a:xfrm>
            <a:off x="1230222" y="2934825"/>
            <a:ext cx="6569427" cy="21031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Weitere Informationen </a:t>
            </a:r>
            <a:r>
              <a:rPr lang="en-US" sz="1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</a:t>
            </a:r>
            <a:r>
              <a:rPr lang="en-US" sz="1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Angioidstreifen</a:t>
            </a:r>
            <a:r>
              <a:rPr lang="en-US" sz="1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finden Sie in der Folienreihe </a:t>
            </a:r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R61</a:t>
            </a:r>
          </a:p>
        </p:txBody>
      </p:sp>
    </p:spTree>
    <p:extLst>
      <p:ext uri="{BB962C8B-B14F-4D97-AF65-F5344CB8AC3E}">
        <p14:creationId xmlns:p14="http://schemas.microsoft.com/office/powerpoint/2010/main" val="953405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5" name="Group 3">
            <a:extLst>
              <a:ext uri="{FF2B5EF4-FFF2-40B4-BE49-F238E27FC236}">
                <a16:creationId xmlns:a16="http://schemas.microsoft.com/office/drawing/2014/main" id="{F0F53308-1FBF-4226-931F-421263919D0D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1447800"/>
          <a:ext cx="7543800" cy="4813364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Welche drei K-Ektasien werden im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BCSC besonders 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hervorgehoben?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KCN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Keratoglobus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Pellucidale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Degenerationale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marginale Degeneration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Alter bei Ausbruch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8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die Hornhaut dünner?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Unten, parazentral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Global, insbesondere im unteren Bereich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latin typeface="Arial" charset="0"/>
                        </a:rPr>
                        <a:t>Unterer Randstreifen</a:t>
                      </a: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tritt eine Ausbuchtung auf?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Eisenlinie?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Spontane Ruptur?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Wo wird er steiler?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CC"/>
                          </a:solidFill>
                          <a:effectLst/>
                          <a:latin typeface="Arial" charset="0"/>
                        </a:rPr>
                        <a:t>Munson-Zeichen?</a:t>
                      </a:r>
                    </a:p>
                  </a:txBody>
                  <a:tcPr marT="45724" marB="45724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151" name="Rectangle 56">
            <a:extLst>
              <a:ext uri="{FF2B5EF4-FFF2-40B4-BE49-F238E27FC236}">
                <a16:creationId xmlns:a16="http://schemas.microsoft.com/office/drawing/2014/main" id="{D4689CFB-976D-4288-9D68-7E601476FE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4152" name="Slide Number Placeholder 1">
            <a:extLst>
              <a:ext uri="{FF2B5EF4-FFF2-40B4-BE49-F238E27FC236}">
                <a16:creationId xmlns:a16="http://schemas.microsoft.com/office/drawing/2014/main" id="{2CE4ED1F-B7F8-42CE-870D-8822F6496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4E506ED-37A2-4DFF-A0B4-434EA5FE5FEC}" type="slidenum">
              <a:rPr lang="en-US" altLang="en-US" sz="1000" smtClean="0"/>
              <a:t>9</a:t>
            </a:fld>
            <a:endParaRPr lang="en-US" altLang="en-US" sz="1000"/>
          </a:p>
        </p:txBody>
      </p:sp>
      <p:sp>
        <p:nvSpPr>
          <p:cNvPr id="6" name="Text Box 55">
            <a:extLst>
              <a:ext uri="{FF2B5EF4-FFF2-40B4-BE49-F238E27FC236}">
                <a16:creationId xmlns:a16="http://schemas.microsoft.com/office/drawing/2014/main" id="{5EC98CB7-39C6-4C1C-92AB-04496D19D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</p:spTree>
    <p:extLst>
      <p:ext uri="{BB962C8B-B14F-4D97-AF65-F5344CB8AC3E}">
        <p14:creationId xmlns:p14="http://schemas.microsoft.com/office/powerpoint/2010/main" val="123935759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16">
            <a:extLst>
              <a:ext uri="{FF2B5EF4-FFF2-40B4-BE49-F238E27FC236}">
                <a16:creationId xmlns:a16="http://schemas.microsoft.com/office/drawing/2014/main" id="{C0488603-77AF-4952-8EEF-2B0AEEE39B9E}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2286000"/>
            <a:ext cx="2514600" cy="2438400"/>
            <a:chOff x="192" y="1440"/>
            <a:chExt cx="1584" cy="1536"/>
          </a:xfrm>
        </p:grpSpPr>
        <p:sp>
          <p:nvSpPr>
            <p:cNvPr id="26653" name="Oval 17">
              <a:extLst>
                <a:ext uri="{FF2B5EF4-FFF2-40B4-BE49-F238E27FC236}">
                  <a16:creationId xmlns:a16="http://schemas.microsoft.com/office/drawing/2014/main" id="{990E1A5E-A1BF-4B40-A6C4-545B70FCBA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1440"/>
              <a:ext cx="1584" cy="15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6654" name="Oval 18">
              <a:extLst>
                <a:ext uri="{FF2B5EF4-FFF2-40B4-BE49-F238E27FC236}">
                  <a16:creationId xmlns:a16="http://schemas.microsoft.com/office/drawing/2014/main" id="{38F4AEEE-C0C2-4CD2-9A15-A979CDD0EB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1584"/>
              <a:ext cx="1200" cy="1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6655" name="Oval 19">
              <a:extLst>
                <a:ext uri="{FF2B5EF4-FFF2-40B4-BE49-F238E27FC236}">
                  <a16:creationId xmlns:a16="http://schemas.microsoft.com/office/drawing/2014/main" id="{004DBBBC-47A2-4975-8F40-482FB1842F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728"/>
              <a:ext cx="912" cy="91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6656" name="Oval 20">
              <a:extLst>
                <a:ext uri="{FF2B5EF4-FFF2-40B4-BE49-F238E27FC236}">
                  <a16:creationId xmlns:a16="http://schemas.microsoft.com/office/drawing/2014/main" id="{CDDB652E-92F9-4D7B-803C-503B788C38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" y="1872"/>
              <a:ext cx="624" cy="62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6657" name="Line 21">
              <a:extLst>
                <a:ext uri="{FF2B5EF4-FFF2-40B4-BE49-F238E27FC236}">
                  <a16:creationId xmlns:a16="http://schemas.microsoft.com/office/drawing/2014/main" id="{7D3E2814-DBDA-4C42-B276-90BDC00FF7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016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8" name="Line 22">
              <a:extLst>
                <a:ext uri="{FF2B5EF4-FFF2-40B4-BE49-F238E27FC236}">
                  <a16:creationId xmlns:a16="http://schemas.microsoft.com/office/drawing/2014/main" id="{A45A6B51-6830-4E54-801D-C79677CE46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2160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627" name="Oval 28">
            <a:extLst>
              <a:ext uri="{FF2B5EF4-FFF2-40B4-BE49-F238E27FC236}">
                <a16:creationId xmlns:a16="http://schemas.microsoft.com/office/drawing/2014/main" id="{71E409B7-63DB-4CE3-8FE2-4B938F7F2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3429000"/>
            <a:ext cx="1828800" cy="11430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6628" name="Oval 29">
            <a:extLst>
              <a:ext uri="{FF2B5EF4-FFF2-40B4-BE49-F238E27FC236}">
                <a16:creationId xmlns:a16="http://schemas.microsoft.com/office/drawing/2014/main" id="{D7291F63-51DF-4C1A-A233-0888C156D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429000"/>
            <a:ext cx="609600" cy="6096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grpSp>
        <p:nvGrpSpPr>
          <p:cNvPr id="26629" name="Group 37">
            <a:extLst>
              <a:ext uri="{FF2B5EF4-FFF2-40B4-BE49-F238E27FC236}">
                <a16:creationId xmlns:a16="http://schemas.microsoft.com/office/drawing/2014/main" id="{A14D5BE8-9A76-4C8C-BBD1-B032CCABFEE8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2286000"/>
            <a:ext cx="2514600" cy="2438400"/>
            <a:chOff x="3200400" y="2286000"/>
            <a:chExt cx="2514600" cy="2438400"/>
          </a:xfrm>
        </p:grpSpPr>
        <p:grpSp>
          <p:nvGrpSpPr>
            <p:cNvPr id="26645" name="Group 16">
              <a:extLst>
                <a:ext uri="{FF2B5EF4-FFF2-40B4-BE49-F238E27FC236}">
                  <a16:creationId xmlns:a16="http://schemas.microsoft.com/office/drawing/2014/main" id="{7100A807-B16F-4A4C-AB03-324DE42BA1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00400" y="2286000"/>
              <a:ext cx="2514600" cy="2438400"/>
              <a:chOff x="192" y="1440"/>
              <a:chExt cx="1584" cy="1536"/>
            </a:xfrm>
          </p:grpSpPr>
          <p:sp>
            <p:nvSpPr>
              <p:cNvPr id="26647" name="Oval 17">
                <a:extLst>
                  <a:ext uri="{FF2B5EF4-FFF2-40B4-BE49-F238E27FC236}">
                    <a16:creationId xmlns:a16="http://schemas.microsoft.com/office/drawing/2014/main" id="{930C463C-AE9F-47B0-9F7E-27FBE69C7A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" y="1440"/>
                <a:ext cx="1584" cy="153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6648" name="Oval 18">
                <a:extLst>
                  <a:ext uri="{FF2B5EF4-FFF2-40B4-BE49-F238E27FC236}">
                    <a16:creationId xmlns:a16="http://schemas.microsoft.com/office/drawing/2014/main" id="{0DB53EDE-B6BC-48D3-A9A9-E826D7B679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1584"/>
                <a:ext cx="1200" cy="120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6649" name="Oval 19">
                <a:extLst>
                  <a:ext uri="{FF2B5EF4-FFF2-40B4-BE49-F238E27FC236}">
                    <a16:creationId xmlns:a16="http://schemas.microsoft.com/office/drawing/2014/main" id="{8391E708-4D19-4B11-87B3-2AF66F6B03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728"/>
                <a:ext cx="912" cy="912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6650" name="Oval 20">
                <a:extLst>
                  <a:ext uri="{FF2B5EF4-FFF2-40B4-BE49-F238E27FC236}">
                    <a16:creationId xmlns:a16="http://schemas.microsoft.com/office/drawing/2014/main" id="{8EF8B586-6FD7-466A-A7C9-BA13C03B08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" y="1872"/>
                <a:ext cx="624" cy="62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6651" name="Line 21">
                <a:extLst>
                  <a:ext uri="{FF2B5EF4-FFF2-40B4-BE49-F238E27FC236}">
                    <a16:creationId xmlns:a16="http://schemas.microsoft.com/office/drawing/2014/main" id="{CDE252F9-880A-4B93-AD1C-2707ED62FC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01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52" name="Line 22">
                <a:extLst>
                  <a:ext uri="{FF2B5EF4-FFF2-40B4-BE49-F238E27FC236}">
                    <a16:creationId xmlns:a16="http://schemas.microsoft.com/office/drawing/2014/main" id="{51CC94D3-8075-41D7-AD36-88FA938440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6" y="2160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6646" name="Oval 28">
              <a:extLst>
                <a:ext uri="{FF2B5EF4-FFF2-40B4-BE49-F238E27FC236}">
                  <a16:creationId xmlns:a16="http://schemas.microsoft.com/office/drawing/2014/main" id="{01F3F7A5-CA0B-4691-ADAA-66293B1D94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2400" y="3505200"/>
              <a:ext cx="1066800" cy="9906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26630" name="Group 46">
            <a:extLst>
              <a:ext uri="{FF2B5EF4-FFF2-40B4-BE49-F238E27FC236}">
                <a16:creationId xmlns:a16="http://schemas.microsoft.com/office/drawing/2014/main" id="{83E5DA8D-8BD3-44D7-B8B0-F77711E099C4}"/>
              </a:ext>
            </a:extLst>
          </p:cNvPr>
          <p:cNvGrpSpPr>
            <a:grpSpLocks/>
          </p:cNvGrpSpPr>
          <p:nvPr/>
        </p:nvGrpSpPr>
        <p:grpSpPr bwMode="auto">
          <a:xfrm>
            <a:off x="6324600" y="2286000"/>
            <a:ext cx="2514600" cy="2438400"/>
            <a:chOff x="3200400" y="2286000"/>
            <a:chExt cx="2514600" cy="2438400"/>
          </a:xfrm>
        </p:grpSpPr>
        <p:grpSp>
          <p:nvGrpSpPr>
            <p:cNvPr id="26637" name="Group 16">
              <a:extLst>
                <a:ext uri="{FF2B5EF4-FFF2-40B4-BE49-F238E27FC236}">
                  <a16:creationId xmlns:a16="http://schemas.microsoft.com/office/drawing/2014/main" id="{9146CA84-F137-4059-8EBD-B75F6C77E8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00400" y="2286000"/>
              <a:ext cx="2514600" cy="2438400"/>
              <a:chOff x="192" y="1440"/>
              <a:chExt cx="1584" cy="1536"/>
            </a:xfrm>
          </p:grpSpPr>
          <p:sp>
            <p:nvSpPr>
              <p:cNvPr id="26639" name="Oval 17">
                <a:extLst>
                  <a:ext uri="{FF2B5EF4-FFF2-40B4-BE49-F238E27FC236}">
                    <a16:creationId xmlns:a16="http://schemas.microsoft.com/office/drawing/2014/main" id="{BCDF7F9B-7F9E-4B32-9CA2-2DC18EB26C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" y="1440"/>
                <a:ext cx="1584" cy="153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6640" name="Oval 18">
                <a:extLst>
                  <a:ext uri="{FF2B5EF4-FFF2-40B4-BE49-F238E27FC236}">
                    <a16:creationId xmlns:a16="http://schemas.microsoft.com/office/drawing/2014/main" id="{E2436182-A8F8-42B0-AB3F-DF66FB93A5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1584"/>
                <a:ext cx="1200" cy="120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6641" name="Oval 19">
                <a:extLst>
                  <a:ext uri="{FF2B5EF4-FFF2-40B4-BE49-F238E27FC236}">
                    <a16:creationId xmlns:a16="http://schemas.microsoft.com/office/drawing/2014/main" id="{40D8F65F-C913-4E6C-BFB7-9932BAAAEF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728"/>
                <a:ext cx="912" cy="912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6642" name="Oval 20">
                <a:extLst>
                  <a:ext uri="{FF2B5EF4-FFF2-40B4-BE49-F238E27FC236}">
                    <a16:creationId xmlns:a16="http://schemas.microsoft.com/office/drawing/2014/main" id="{5B55CACB-8ABD-4AE4-8CC0-AF78BA2F25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" y="1872"/>
                <a:ext cx="624" cy="62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6643" name="Line 21">
                <a:extLst>
                  <a:ext uri="{FF2B5EF4-FFF2-40B4-BE49-F238E27FC236}">
                    <a16:creationId xmlns:a16="http://schemas.microsoft.com/office/drawing/2014/main" id="{BFDAAC0E-0B4F-4F4F-8498-9E3F2B097C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01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44" name="Line 22">
                <a:extLst>
                  <a:ext uri="{FF2B5EF4-FFF2-40B4-BE49-F238E27FC236}">
                    <a16:creationId xmlns:a16="http://schemas.microsoft.com/office/drawing/2014/main" id="{06A13830-48A9-4CAC-A533-04D64DE4F0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6" y="2160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6638" name="Text Box 36">
              <a:extLst>
                <a:ext uri="{FF2B5EF4-FFF2-40B4-BE49-F238E27FC236}">
                  <a16:creationId xmlns:a16="http://schemas.microsoft.com/office/drawing/2014/main" id="{559FE2F1-9B15-4827-813F-606884D7A5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10025" y="2681288"/>
              <a:ext cx="866775" cy="1433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25400" tIns="12700" rIns="25400" bIns="12700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b="1" i="1"/>
                <a:t>?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8B11402-2018-4356-B5B3-BBFDCA38F7F9}"/>
              </a:ext>
            </a:extLst>
          </p:cNvPr>
          <p:cNvSpPr txBox="1"/>
          <p:nvPr/>
        </p:nvSpPr>
        <p:spPr>
          <a:xfrm>
            <a:off x="990600" y="5646738"/>
            <a:ext cx="7154523" cy="57964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 eaLnBrk="1" hangingPunct="1">
              <a:defRPr/>
            </a:pPr>
            <a:r>
              <a:rPr lang="en-US" sz="1200" i="1" dirty="0">
                <a:solidFill>
                  <a:srgbClr val="0000FF"/>
                </a:solidFill>
                <a:latin typeface="Arial" charset="0"/>
              </a:rPr>
              <a:t>Diese Zeichnungen stellen typische Hornhauttopografiekarten für </a:t>
            </a:r>
            <a:r>
              <a:rPr lang="en-US" sz="1200" i="1" dirty="0" err="1">
                <a:solidFill>
                  <a:srgbClr val="0000FF"/>
                </a:solidFill>
                <a:latin typeface="Arial" charset="0"/>
              </a:rPr>
              <a:t>Keratokonus</a:t>
            </a:r>
            <a:r>
              <a:rPr lang="en-US" sz="1200" i="1" dirty="0">
                <a:solidFill>
                  <a:srgbClr val="0000FF"/>
                </a:solidFill>
                <a:latin typeface="Arial" charset="0"/>
              </a:rPr>
              <a:t>, </a:t>
            </a:r>
          </a:p>
          <a:p>
            <a:pPr eaLnBrk="1" hangingPunct="1">
              <a:defRPr/>
            </a:pPr>
            <a:r>
              <a:rPr lang="en-US" sz="1200" i="1" dirty="0" err="1">
                <a:solidFill>
                  <a:srgbClr val="0000FF"/>
                </a:solidFill>
                <a:latin typeface="Arial" charset="0"/>
              </a:rPr>
              <a:t>Keratoglobus </a:t>
            </a:r>
            <a:r>
              <a:rPr lang="en-US" sz="1200" i="1" dirty="0">
                <a:solidFill>
                  <a:srgbClr val="0000FF"/>
                </a:solidFill>
                <a:latin typeface="Arial" charset="0"/>
              </a:rPr>
              <a:t>und pelluzider marginaler Degeneration. (Die Karte mit dem „?“ weist darauf hin, dass</a:t>
            </a:r>
          </a:p>
          <a:p>
            <a:pPr eaLnBrk="1" hangingPunct="1">
              <a:defRPr/>
            </a:pPr>
            <a:r>
              <a:rPr lang="en-US" sz="1200" i="1" dirty="0">
                <a:solidFill>
                  <a:srgbClr val="0000FF"/>
                </a:solidFill>
                <a:latin typeface="Arial" charset="0"/>
              </a:rPr>
              <a:t>die </a:t>
            </a:r>
            <a:r>
              <a:rPr lang="en-US" sz="1200" i="1" dirty="0" err="1">
                <a:solidFill>
                  <a:srgbClr val="0000FF"/>
                </a:solidFill>
                <a:latin typeface="Arial" charset="0"/>
              </a:rPr>
              <a:t>Topographie</a:t>
            </a:r>
            <a:r>
              <a:rPr lang="en-US" sz="1200" i="1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 charset="0"/>
              </a:rPr>
              <a:t>dieser</a:t>
            </a:r>
            <a:r>
              <a:rPr lang="en-US" sz="1200" i="1" dirty="0">
                <a:solidFill>
                  <a:srgbClr val="0000FF"/>
                </a:solidFill>
                <a:latin typeface="Arial" charset="0"/>
              </a:rPr>
              <a:t> Erkrankung noch nicht ausreichend beschrieben wurde.) Welche ist welche?</a:t>
            </a:r>
          </a:p>
        </p:txBody>
      </p:sp>
      <p:sp>
        <p:nvSpPr>
          <p:cNvPr id="26632" name="TextBox 2">
            <a:extLst>
              <a:ext uri="{FF2B5EF4-FFF2-40B4-BE49-F238E27FC236}">
                <a16:creationId xmlns:a16="http://schemas.microsoft.com/office/drawing/2014/main" id="{0834D4C8-E600-4AEA-AA44-A950667AD6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800600"/>
            <a:ext cx="1403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>
                <a:solidFill>
                  <a:srgbClr val="0000FF"/>
                </a:solidFill>
              </a:rPr>
              <a:t>Erkrankung?</a:t>
            </a:r>
          </a:p>
        </p:txBody>
      </p:sp>
      <p:sp>
        <p:nvSpPr>
          <p:cNvPr id="26633" name="TextBox 58">
            <a:extLst>
              <a:ext uri="{FF2B5EF4-FFF2-40B4-BE49-F238E27FC236}">
                <a16:creationId xmlns:a16="http://schemas.microsoft.com/office/drawing/2014/main" id="{169F240E-8BFA-470B-9E12-0849A9EBDB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9763" y="4800600"/>
            <a:ext cx="1403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>
                <a:solidFill>
                  <a:srgbClr val="0000FF"/>
                </a:solidFill>
              </a:rPr>
              <a:t>Erkrankung?</a:t>
            </a:r>
          </a:p>
        </p:txBody>
      </p:sp>
      <p:sp>
        <p:nvSpPr>
          <p:cNvPr id="26634" name="TextBox 59">
            <a:extLst>
              <a:ext uri="{FF2B5EF4-FFF2-40B4-BE49-F238E27FC236}">
                <a16:creationId xmlns:a16="http://schemas.microsoft.com/office/drawing/2014/main" id="{E177818D-F307-406B-9801-5775741C0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5563" y="4800600"/>
            <a:ext cx="1403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>
                <a:solidFill>
                  <a:srgbClr val="0000FF"/>
                </a:solidFill>
              </a:rPr>
              <a:t>Erkrankung?</a:t>
            </a:r>
          </a:p>
        </p:txBody>
      </p:sp>
      <p:sp>
        <p:nvSpPr>
          <p:cNvPr id="26636" name="Slide Number Placeholder 2">
            <a:extLst>
              <a:ext uri="{FF2B5EF4-FFF2-40B4-BE49-F238E27FC236}">
                <a16:creationId xmlns:a16="http://schemas.microsoft.com/office/drawing/2014/main" id="{FBBDD3E1-2842-4F73-8747-0D7244CEB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1D5B0FD-FE42-4A6D-803C-EB082996CF36}" type="slidenum">
              <a:rPr lang="en-US" altLang="en-US" sz="1000" smtClean="0"/>
              <a:t>90</a:t>
            </a:fld>
            <a:endParaRPr lang="en-US" altLang="en-US" sz="1000"/>
          </a:p>
        </p:txBody>
      </p:sp>
      <p:sp>
        <p:nvSpPr>
          <p:cNvPr id="35" name="Text Box 55">
            <a:extLst>
              <a:ext uri="{FF2B5EF4-FFF2-40B4-BE49-F238E27FC236}">
                <a16:creationId xmlns:a16="http://schemas.microsoft.com/office/drawing/2014/main" id="{F7507F49-097E-4478-9F0B-1F8222CE0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36" name="Rectangle 63">
            <a:extLst>
              <a:ext uri="{FF2B5EF4-FFF2-40B4-BE49-F238E27FC236}">
                <a16:creationId xmlns:a16="http://schemas.microsoft.com/office/drawing/2014/main" id="{520A1617-2595-4441-8FCC-EF9EC04EE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16">
            <a:extLst>
              <a:ext uri="{FF2B5EF4-FFF2-40B4-BE49-F238E27FC236}">
                <a16:creationId xmlns:a16="http://schemas.microsoft.com/office/drawing/2014/main" id="{57C040A7-2959-4B55-93E7-F496C208D8B2}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2286000"/>
            <a:ext cx="2514600" cy="2438400"/>
            <a:chOff x="192" y="1440"/>
            <a:chExt cx="1584" cy="1536"/>
          </a:xfrm>
        </p:grpSpPr>
        <p:sp>
          <p:nvSpPr>
            <p:cNvPr id="27677" name="Oval 17">
              <a:extLst>
                <a:ext uri="{FF2B5EF4-FFF2-40B4-BE49-F238E27FC236}">
                  <a16:creationId xmlns:a16="http://schemas.microsoft.com/office/drawing/2014/main" id="{E8104A42-28F7-45CE-99DB-F5D91653D1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1440"/>
              <a:ext cx="1584" cy="15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7678" name="Oval 18">
              <a:extLst>
                <a:ext uri="{FF2B5EF4-FFF2-40B4-BE49-F238E27FC236}">
                  <a16:creationId xmlns:a16="http://schemas.microsoft.com/office/drawing/2014/main" id="{C139E4DE-9952-4A59-8517-2C538C189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1584"/>
              <a:ext cx="1200" cy="1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7679" name="Oval 19">
              <a:extLst>
                <a:ext uri="{FF2B5EF4-FFF2-40B4-BE49-F238E27FC236}">
                  <a16:creationId xmlns:a16="http://schemas.microsoft.com/office/drawing/2014/main" id="{9B4A560C-51CA-47BD-B227-DD84DD1763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728"/>
              <a:ext cx="912" cy="91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7680" name="Oval 20">
              <a:extLst>
                <a:ext uri="{FF2B5EF4-FFF2-40B4-BE49-F238E27FC236}">
                  <a16:creationId xmlns:a16="http://schemas.microsoft.com/office/drawing/2014/main" id="{BF4553FF-077E-45E1-B79A-953DDD3C6C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" y="1872"/>
              <a:ext cx="624" cy="62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7681" name="Line 21">
              <a:extLst>
                <a:ext uri="{FF2B5EF4-FFF2-40B4-BE49-F238E27FC236}">
                  <a16:creationId xmlns:a16="http://schemas.microsoft.com/office/drawing/2014/main" id="{D82BF642-65EB-4275-A1A6-E05812EC87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016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82" name="Line 22">
              <a:extLst>
                <a:ext uri="{FF2B5EF4-FFF2-40B4-BE49-F238E27FC236}">
                  <a16:creationId xmlns:a16="http://schemas.microsoft.com/office/drawing/2014/main" id="{6125C5ED-879A-44A7-B92B-D1A255BCBA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2160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651" name="Oval 28">
            <a:extLst>
              <a:ext uri="{FF2B5EF4-FFF2-40B4-BE49-F238E27FC236}">
                <a16:creationId xmlns:a16="http://schemas.microsoft.com/office/drawing/2014/main" id="{8674EA6D-9B47-4554-B673-7550A4424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3429000"/>
            <a:ext cx="1828800" cy="11430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7652" name="Oval 29">
            <a:extLst>
              <a:ext uri="{FF2B5EF4-FFF2-40B4-BE49-F238E27FC236}">
                <a16:creationId xmlns:a16="http://schemas.microsoft.com/office/drawing/2014/main" id="{3C178F14-2A3A-4109-A286-E909C50FC8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429000"/>
            <a:ext cx="609600" cy="6096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grpSp>
        <p:nvGrpSpPr>
          <p:cNvPr id="27653" name="Group 37">
            <a:extLst>
              <a:ext uri="{FF2B5EF4-FFF2-40B4-BE49-F238E27FC236}">
                <a16:creationId xmlns:a16="http://schemas.microsoft.com/office/drawing/2014/main" id="{D0EE7AB1-66F7-4EF6-BBB9-96C792720487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2286000"/>
            <a:ext cx="2514600" cy="2438400"/>
            <a:chOff x="3200400" y="2286000"/>
            <a:chExt cx="2514600" cy="2438400"/>
          </a:xfrm>
        </p:grpSpPr>
        <p:grpSp>
          <p:nvGrpSpPr>
            <p:cNvPr id="27669" name="Group 16">
              <a:extLst>
                <a:ext uri="{FF2B5EF4-FFF2-40B4-BE49-F238E27FC236}">
                  <a16:creationId xmlns:a16="http://schemas.microsoft.com/office/drawing/2014/main" id="{06217D29-9152-4F1D-827D-003B8295EC9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00400" y="2286000"/>
              <a:ext cx="2514600" cy="2438400"/>
              <a:chOff x="192" y="1440"/>
              <a:chExt cx="1584" cy="1536"/>
            </a:xfrm>
          </p:grpSpPr>
          <p:sp>
            <p:nvSpPr>
              <p:cNvPr id="27671" name="Oval 17">
                <a:extLst>
                  <a:ext uri="{FF2B5EF4-FFF2-40B4-BE49-F238E27FC236}">
                    <a16:creationId xmlns:a16="http://schemas.microsoft.com/office/drawing/2014/main" id="{4D88ABC0-4B19-4073-AEC5-FEF292CF1F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" y="1440"/>
                <a:ext cx="1584" cy="153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7672" name="Oval 18">
                <a:extLst>
                  <a:ext uri="{FF2B5EF4-FFF2-40B4-BE49-F238E27FC236}">
                    <a16:creationId xmlns:a16="http://schemas.microsoft.com/office/drawing/2014/main" id="{E0830973-7FB8-4B04-85BB-3B4AEF83DC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1584"/>
                <a:ext cx="1200" cy="120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7673" name="Oval 19">
                <a:extLst>
                  <a:ext uri="{FF2B5EF4-FFF2-40B4-BE49-F238E27FC236}">
                    <a16:creationId xmlns:a16="http://schemas.microsoft.com/office/drawing/2014/main" id="{DA4D3515-A382-4D2E-8808-61AD547454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728"/>
                <a:ext cx="912" cy="912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7674" name="Oval 20">
                <a:extLst>
                  <a:ext uri="{FF2B5EF4-FFF2-40B4-BE49-F238E27FC236}">
                    <a16:creationId xmlns:a16="http://schemas.microsoft.com/office/drawing/2014/main" id="{C55B1C29-631C-4E4E-A6FA-7A1A33C2BF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" y="1872"/>
                <a:ext cx="624" cy="62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7675" name="Line 21">
                <a:extLst>
                  <a:ext uri="{FF2B5EF4-FFF2-40B4-BE49-F238E27FC236}">
                    <a16:creationId xmlns:a16="http://schemas.microsoft.com/office/drawing/2014/main" id="{07B2C2AC-D71A-4E74-9385-BD27534FC3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01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76" name="Line 22">
                <a:extLst>
                  <a:ext uri="{FF2B5EF4-FFF2-40B4-BE49-F238E27FC236}">
                    <a16:creationId xmlns:a16="http://schemas.microsoft.com/office/drawing/2014/main" id="{20D999CC-D889-4D69-85BA-30915E7A80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6" y="2160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7670" name="Oval 28">
              <a:extLst>
                <a:ext uri="{FF2B5EF4-FFF2-40B4-BE49-F238E27FC236}">
                  <a16:creationId xmlns:a16="http://schemas.microsoft.com/office/drawing/2014/main" id="{D9B4EC39-2C2A-47AC-B0E4-4B1CF8F8D0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2400" y="3505200"/>
              <a:ext cx="1066800" cy="9906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27654" name="Group 46">
            <a:extLst>
              <a:ext uri="{FF2B5EF4-FFF2-40B4-BE49-F238E27FC236}">
                <a16:creationId xmlns:a16="http://schemas.microsoft.com/office/drawing/2014/main" id="{409C8BBC-3217-47B2-A0FB-637D95FB91A6}"/>
              </a:ext>
            </a:extLst>
          </p:cNvPr>
          <p:cNvGrpSpPr>
            <a:grpSpLocks/>
          </p:cNvGrpSpPr>
          <p:nvPr/>
        </p:nvGrpSpPr>
        <p:grpSpPr bwMode="auto">
          <a:xfrm>
            <a:off x="6324600" y="2286000"/>
            <a:ext cx="2514600" cy="2438400"/>
            <a:chOff x="3200400" y="2286000"/>
            <a:chExt cx="2514600" cy="2438400"/>
          </a:xfrm>
        </p:grpSpPr>
        <p:grpSp>
          <p:nvGrpSpPr>
            <p:cNvPr id="27661" name="Group 16">
              <a:extLst>
                <a:ext uri="{FF2B5EF4-FFF2-40B4-BE49-F238E27FC236}">
                  <a16:creationId xmlns:a16="http://schemas.microsoft.com/office/drawing/2014/main" id="{3FA2B778-F380-402B-91C5-286DE779F4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00400" y="2286000"/>
              <a:ext cx="2514600" cy="2438400"/>
              <a:chOff x="192" y="1440"/>
              <a:chExt cx="1584" cy="1536"/>
            </a:xfrm>
          </p:grpSpPr>
          <p:sp>
            <p:nvSpPr>
              <p:cNvPr id="27663" name="Oval 17">
                <a:extLst>
                  <a:ext uri="{FF2B5EF4-FFF2-40B4-BE49-F238E27FC236}">
                    <a16:creationId xmlns:a16="http://schemas.microsoft.com/office/drawing/2014/main" id="{6252D033-25D9-4C12-A361-AAF0C6352E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" y="1440"/>
                <a:ext cx="1584" cy="153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7664" name="Oval 18">
                <a:extLst>
                  <a:ext uri="{FF2B5EF4-FFF2-40B4-BE49-F238E27FC236}">
                    <a16:creationId xmlns:a16="http://schemas.microsoft.com/office/drawing/2014/main" id="{7209AB26-1FBC-4E5C-81C3-22628B7557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1584"/>
                <a:ext cx="1200" cy="120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7665" name="Oval 19">
                <a:extLst>
                  <a:ext uri="{FF2B5EF4-FFF2-40B4-BE49-F238E27FC236}">
                    <a16:creationId xmlns:a16="http://schemas.microsoft.com/office/drawing/2014/main" id="{46C5E3D5-91FE-41E6-A0F9-932FC94A17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728"/>
                <a:ext cx="912" cy="912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7666" name="Oval 20">
                <a:extLst>
                  <a:ext uri="{FF2B5EF4-FFF2-40B4-BE49-F238E27FC236}">
                    <a16:creationId xmlns:a16="http://schemas.microsoft.com/office/drawing/2014/main" id="{3378D81B-7009-4C63-8907-8EB537C8CB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" y="1872"/>
                <a:ext cx="624" cy="62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l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7667" name="Line 21">
                <a:extLst>
                  <a:ext uri="{FF2B5EF4-FFF2-40B4-BE49-F238E27FC236}">
                    <a16:creationId xmlns:a16="http://schemas.microsoft.com/office/drawing/2014/main" id="{9D9F22C1-DA52-4DA5-AA91-84EF691956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01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68" name="Line 22">
                <a:extLst>
                  <a:ext uri="{FF2B5EF4-FFF2-40B4-BE49-F238E27FC236}">
                    <a16:creationId xmlns:a16="http://schemas.microsoft.com/office/drawing/2014/main" id="{4C2DD690-C98F-4515-B069-9DD284A4D8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6" y="2160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7662" name="Text Box 36">
              <a:extLst>
                <a:ext uri="{FF2B5EF4-FFF2-40B4-BE49-F238E27FC236}">
                  <a16:creationId xmlns:a16="http://schemas.microsoft.com/office/drawing/2014/main" id="{AC567065-B2ED-4BC6-804A-83706518B6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10025" y="2681288"/>
              <a:ext cx="866775" cy="1433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25400" tIns="12700" rIns="25400" bIns="12700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b="1" i="1"/>
                <a:t>?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BEB377A-1834-4C9A-B9BB-6709C7F3A454}"/>
              </a:ext>
            </a:extLst>
          </p:cNvPr>
          <p:cNvSpPr txBox="1"/>
          <p:nvPr/>
        </p:nvSpPr>
        <p:spPr>
          <a:xfrm>
            <a:off x="990600" y="5646738"/>
            <a:ext cx="7154523" cy="57964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 eaLnBrk="1" hangingPunct="1">
              <a:defRPr/>
            </a:pPr>
            <a:r>
              <a:rPr lang="en-US" sz="1200" i="1" dirty="0">
                <a:solidFill>
                  <a:srgbClr val="0000FF"/>
                </a:solidFill>
                <a:latin typeface="Arial" charset="0"/>
              </a:rPr>
              <a:t>Diese Zeichnungen stellen typische Hornhauttopografiekarten für </a:t>
            </a:r>
            <a:r>
              <a:rPr lang="en-US" sz="1200" i="1" dirty="0" err="1">
                <a:solidFill>
                  <a:srgbClr val="0000FF"/>
                </a:solidFill>
                <a:latin typeface="Arial" charset="0"/>
              </a:rPr>
              <a:t>Keratokonus</a:t>
            </a:r>
            <a:r>
              <a:rPr lang="en-US" sz="1200" i="1" dirty="0">
                <a:solidFill>
                  <a:srgbClr val="0000FF"/>
                </a:solidFill>
                <a:latin typeface="Arial" charset="0"/>
              </a:rPr>
              <a:t>, </a:t>
            </a:r>
          </a:p>
          <a:p>
            <a:pPr eaLnBrk="1" hangingPunct="1">
              <a:defRPr/>
            </a:pPr>
            <a:r>
              <a:rPr lang="en-US" sz="1200" i="1" dirty="0" err="1">
                <a:solidFill>
                  <a:srgbClr val="0000FF"/>
                </a:solidFill>
                <a:latin typeface="Arial" charset="0"/>
              </a:rPr>
              <a:t>Keratoglobus</a:t>
            </a:r>
            <a:r>
              <a:rPr lang="en-US" sz="1200" i="1" dirty="0">
                <a:solidFill>
                  <a:srgbClr val="0000FF"/>
                </a:solidFill>
                <a:latin typeface="Arial" charset="0"/>
              </a:rPr>
              <a:t> und pelluzider marginaler Degeneration. (Die Karte </a:t>
            </a:r>
            <a:r>
              <a:rPr lang="en-US" sz="1200" i="1" dirty="0" err="1">
                <a:solidFill>
                  <a:srgbClr val="0000FF"/>
                </a:solidFill>
                <a:latin typeface="Arial" charset="0"/>
              </a:rPr>
              <a:t>mit</a:t>
            </a:r>
            <a:r>
              <a:rPr lang="en-US" sz="1200" i="1" dirty="0">
                <a:solidFill>
                  <a:srgbClr val="0000FF"/>
                </a:solidFill>
                <a:latin typeface="Arial" charset="0"/>
              </a:rPr>
              <a:t> dem „?“ </a:t>
            </a:r>
            <a:r>
              <a:rPr lang="en-US" sz="1200" i="1" dirty="0" err="1">
                <a:solidFill>
                  <a:srgbClr val="0000FF"/>
                </a:solidFill>
                <a:latin typeface="Arial" charset="0"/>
              </a:rPr>
              <a:t>weist</a:t>
            </a:r>
            <a:r>
              <a:rPr lang="en-US" sz="1200" i="1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 charset="0"/>
              </a:rPr>
              <a:t>darauf</a:t>
            </a:r>
            <a:r>
              <a:rPr lang="en-US" sz="1200" i="1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 charset="0"/>
              </a:rPr>
              <a:t>hin</a:t>
            </a:r>
            <a:r>
              <a:rPr lang="en-US" sz="1200" i="1" dirty="0">
                <a:solidFill>
                  <a:srgbClr val="0000FF"/>
                </a:solidFill>
                <a:latin typeface="Arial" charset="0"/>
              </a:rPr>
              <a:t>, </a:t>
            </a:r>
            <a:r>
              <a:rPr lang="en-US" sz="1200" i="1" dirty="0" err="1">
                <a:solidFill>
                  <a:srgbClr val="0000FF"/>
                </a:solidFill>
                <a:latin typeface="Arial" charset="0"/>
              </a:rPr>
              <a:t>dass</a:t>
            </a:r>
            <a:endParaRPr lang="en-US" sz="1200" i="1" dirty="0">
              <a:solidFill>
                <a:srgbClr val="0000FF"/>
              </a:solidFill>
              <a:latin typeface="Arial" charset="0"/>
            </a:endParaRPr>
          </a:p>
          <a:p>
            <a:pPr eaLnBrk="1" hangingPunct="1">
              <a:defRPr/>
            </a:pPr>
            <a:r>
              <a:rPr lang="en-US" sz="1200" i="1" dirty="0">
                <a:solidFill>
                  <a:srgbClr val="0000FF"/>
                </a:solidFill>
                <a:latin typeface="Arial" charset="0"/>
              </a:rPr>
              <a:t>die </a:t>
            </a:r>
            <a:r>
              <a:rPr lang="en-US" sz="1200" i="1" dirty="0" err="1">
                <a:solidFill>
                  <a:srgbClr val="0000FF"/>
                </a:solidFill>
                <a:latin typeface="Arial" charset="0"/>
              </a:rPr>
              <a:t>Topographie</a:t>
            </a:r>
            <a:r>
              <a:rPr lang="en-US" sz="1200" i="1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 charset="0"/>
              </a:rPr>
              <a:t>dieser</a:t>
            </a:r>
            <a:r>
              <a:rPr lang="en-US" sz="1200" i="1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 charset="0"/>
              </a:rPr>
              <a:t>Erkrankung</a:t>
            </a:r>
            <a:r>
              <a:rPr lang="en-US" sz="1200" i="1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 charset="0"/>
              </a:rPr>
              <a:t>noch</a:t>
            </a:r>
            <a:r>
              <a:rPr lang="en-US" sz="1200" i="1" dirty="0">
                <a:solidFill>
                  <a:srgbClr val="0000FF"/>
                </a:solidFill>
                <a:latin typeface="Arial" charset="0"/>
              </a:rPr>
              <a:t> nicht </a:t>
            </a:r>
            <a:r>
              <a:rPr lang="en-US" sz="1200" i="1" dirty="0" err="1">
                <a:solidFill>
                  <a:srgbClr val="0000FF"/>
                </a:solidFill>
                <a:latin typeface="Arial" charset="0"/>
              </a:rPr>
              <a:t>ausreichend</a:t>
            </a:r>
            <a:r>
              <a:rPr lang="en-US" sz="1200" i="1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 charset="0"/>
              </a:rPr>
              <a:t>beschrieben</a:t>
            </a:r>
            <a:r>
              <a:rPr lang="en-US" sz="1200" i="1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 charset="0"/>
              </a:rPr>
              <a:t>wurde</a:t>
            </a:r>
            <a:r>
              <a:rPr lang="en-US" sz="1200" i="1" dirty="0">
                <a:solidFill>
                  <a:srgbClr val="0000FF"/>
                </a:solidFill>
                <a:latin typeface="Arial" charset="0"/>
              </a:rPr>
              <a:t>.) Welche ist welche?</a:t>
            </a:r>
          </a:p>
        </p:txBody>
      </p:sp>
      <p:sp>
        <p:nvSpPr>
          <p:cNvPr id="27656" name="TextBox 2">
            <a:extLst>
              <a:ext uri="{FF2B5EF4-FFF2-40B4-BE49-F238E27FC236}">
                <a16:creationId xmlns:a16="http://schemas.microsoft.com/office/drawing/2014/main" id="{BD07F3AF-4556-41D2-9744-5579E1D42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4800600"/>
            <a:ext cx="15954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Keratokonus</a:t>
            </a:r>
          </a:p>
        </p:txBody>
      </p:sp>
      <p:sp>
        <p:nvSpPr>
          <p:cNvPr id="27657" name="TextBox 58">
            <a:extLst>
              <a:ext uri="{FF2B5EF4-FFF2-40B4-BE49-F238E27FC236}">
                <a16:creationId xmlns:a16="http://schemas.microsoft.com/office/drawing/2014/main" id="{421CAFBC-0242-4FC9-B36C-E59E171ED0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6563" y="4800600"/>
            <a:ext cx="16716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Keratoglobus</a:t>
            </a:r>
          </a:p>
        </p:txBody>
      </p:sp>
      <p:sp>
        <p:nvSpPr>
          <p:cNvPr id="27659" name="Slide Number Placeholder 2">
            <a:extLst>
              <a:ext uri="{FF2B5EF4-FFF2-40B4-BE49-F238E27FC236}">
                <a16:creationId xmlns:a16="http://schemas.microsoft.com/office/drawing/2014/main" id="{117C0125-B355-4B39-8369-543C5A682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B9E5BF2-BA38-45D5-9A62-131FC4FA6C86}" type="slidenum">
              <a:rPr lang="en-US" altLang="en-US" sz="1000" smtClean="0"/>
              <a:t>91</a:t>
            </a:fld>
            <a:endParaRPr lang="en-US" altLang="en-US" sz="1000"/>
          </a:p>
        </p:txBody>
      </p:sp>
      <p:sp>
        <p:nvSpPr>
          <p:cNvPr id="27660" name="TextBox 59">
            <a:extLst>
              <a:ext uri="{FF2B5EF4-FFF2-40B4-BE49-F238E27FC236}">
                <a16:creationId xmlns:a16="http://schemas.microsoft.com/office/drawing/2014/main" id="{2403378C-CAC2-458F-B07B-550A2E080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813" y="4800600"/>
            <a:ext cx="3608387" cy="5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 err="1">
                <a:solidFill>
                  <a:srgbClr val="0000FF"/>
                </a:solidFill>
              </a:rPr>
              <a:t>Pellucidale</a:t>
            </a:r>
            <a:r>
              <a:rPr lang="en-US" altLang="en-US" sz="1200" b="1" dirty="0">
                <a:solidFill>
                  <a:srgbClr val="0000FF"/>
                </a:solidFill>
              </a:rPr>
              <a:t> marginale </a:t>
            </a:r>
            <a:r>
              <a:rPr lang="en-US" altLang="en-US" sz="1200" b="1" dirty="0" err="1">
                <a:solidFill>
                  <a:srgbClr val="0000FF"/>
                </a:solidFill>
              </a:rPr>
              <a:t>Degenerationale</a:t>
            </a:r>
            <a:r>
              <a:rPr lang="en-US" altLang="en-US" sz="1200" b="1" dirty="0">
                <a:solidFill>
                  <a:srgbClr val="0000FF"/>
                </a:solidFill>
              </a:rPr>
              <a:t> marginale Degeneration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(Alle 3)</a:t>
            </a:r>
          </a:p>
        </p:txBody>
      </p:sp>
      <p:sp>
        <p:nvSpPr>
          <p:cNvPr id="35" name="Text Box 55">
            <a:extLst>
              <a:ext uri="{FF2B5EF4-FFF2-40B4-BE49-F238E27FC236}">
                <a16:creationId xmlns:a16="http://schemas.microsoft.com/office/drawing/2014/main" id="{B6096AB1-5DA5-42C9-B37B-E27CA5AFF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36" name="Rectangle 63">
            <a:extLst>
              <a:ext uri="{FF2B5EF4-FFF2-40B4-BE49-F238E27FC236}">
                <a16:creationId xmlns:a16="http://schemas.microsoft.com/office/drawing/2014/main" id="{8DA099BE-EA0B-4848-AD5E-DD8425F6F5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16">
            <a:extLst>
              <a:ext uri="{FF2B5EF4-FFF2-40B4-BE49-F238E27FC236}">
                <a16:creationId xmlns:a16="http://schemas.microsoft.com/office/drawing/2014/main" id="{4B3B9F73-56E6-430A-8F17-99BA5546FB50}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2286000"/>
            <a:ext cx="2514600" cy="2438400"/>
            <a:chOff x="192" y="1440"/>
            <a:chExt cx="1584" cy="1536"/>
          </a:xfrm>
        </p:grpSpPr>
        <p:sp>
          <p:nvSpPr>
            <p:cNvPr id="28682" name="Oval 17">
              <a:extLst>
                <a:ext uri="{FF2B5EF4-FFF2-40B4-BE49-F238E27FC236}">
                  <a16:creationId xmlns:a16="http://schemas.microsoft.com/office/drawing/2014/main" id="{4CAEA9B1-3F1E-4D6C-B0C2-B32AC93318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1440"/>
              <a:ext cx="1584" cy="15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8683" name="Oval 18">
              <a:extLst>
                <a:ext uri="{FF2B5EF4-FFF2-40B4-BE49-F238E27FC236}">
                  <a16:creationId xmlns:a16="http://schemas.microsoft.com/office/drawing/2014/main" id="{D1657515-186F-44D6-A435-421F333AB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1584"/>
              <a:ext cx="1200" cy="1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8684" name="Oval 19">
              <a:extLst>
                <a:ext uri="{FF2B5EF4-FFF2-40B4-BE49-F238E27FC236}">
                  <a16:creationId xmlns:a16="http://schemas.microsoft.com/office/drawing/2014/main" id="{D1B2189A-0669-4CA0-8E0E-964FE11DAB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728"/>
              <a:ext cx="912" cy="91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8685" name="Oval 20">
              <a:extLst>
                <a:ext uri="{FF2B5EF4-FFF2-40B4-BE49-F238E27FC236}">
                  <a16:creationId xmlns:a16="http://schemas.microsoft.com/office/drawing/2014/main" id="{2C94FBE1-EE49-4B04-8529-42370D6A94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" y="1872"/>
              <a:ext cx="624" cy="62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8686" name="Line 21">
              <a:extLst>
                <a:ext uri="{FF2B5EF4-FFF2-40B4-BE49-F238E27FC236}">
                  <a16:creationId xmlns:a16="http://schemas.microsoft.com/office/drawing/2014/main" id="{CE7904D0-6FE2-43D7-9193-24918DBC5F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016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7" name="Line 22">
              <a:extLst>
                <a:ext uri="{FF2B5EF4-FFF2-40B4-BE49-F238E27FC236}">
                  <a16:creationId xmlns:a16="http://schemas.microsoft.com/office/drawing/2014/main" id="{7248AD38-EABA-4FEF-BEAE-25DBB7E260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2160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675" name="Oval 28">
            <a:extLst>
              <a:ext uri="{FF2B5EF4-FFF2-40B4-BE49-F238E27FC236}">
                <a16:creationId xmlns:a16="http://schemas.microsoft.com/office/drawing/2014/main" id="{4534CE60-4339-4BD8-AD8D-D12E3E2A4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3429000"/>
            <a:ext cx="1828800" cy="11430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8676" name="Oval 29">
            <a:extLst>
              <a:ext uri="{FF2B5EF4-FFF2-40B4-BE49-F238E27FC236}">
                <a16:creationId xmlns:a16="http://schemas.microsoft.com/office/drawing/2014/main" id="{FAFCF714-BF10-49C4-9297-198549DEC9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429000"/>
            <a:ext cx="609600" cy="6096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8678" name="Slide Number Placeholder 2">
            <a:extLst>
              <a:ext uri="{FF2B5EF4-FFF2-40B4-BE49-F238E27FC236}">
                <a16:creationId xmlns:a16="http://schemas.microsoft.com/office/drawing/2014/main" id="{C5831912-65D7-4FE3-B836-09DAC2182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01B1CE9-A093-4A3C-B839-5FF774C60316}" type="slidenum">
              <a:rPr lang="en-US" altLang="en-US" sz="1000" smtClean="0"/>
              <a:t>92</a:t>
            </a:fld>
            <a:endParaRPr lang="en-US" altLang="en-US" sz="1000"/>
          </a:p>
        </p:txBody>
      </p:sp>
      <p:sp>
        <p:nvSpPr>
          <p:cNvPr id="28679" name="TextBox 59">
            <a:extLst>
              <a:ext uri="{FF2B5EF4-FFF2-40B4-BE49-F238E27FC236}">
                <a16:creationId xmlns:a16="http://schemas.microsoft.com/office/drawing/2014/main" id="{6937ABE0-5DE0-4F9A-9B89-1C188255D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813" y="4800600"/>
            <a:ext cx="3608387" cy="5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 err="1">
                <a:solidFill>
                  <a:srgbClr val="0000FF"/>
                </a:solidFill>
              </a:rPr>
              <a:t>Pellucidale</a:t>
            </a:r>
            <a:r>
              <a:rPr lang="en-US" altLang="en-US" sz="1200" b="1" dirty="0">
                <a:solidFill>
                  <a:srgbClr val="0000FF"/>
                </a:solidFill>
              </a:rPr>
              <a:t> marginale </a:t>
            </a:r>
            <a:r>
              <a:rPr lang="en-US" altLang="en-US" sz="1200" b="1" dirty="0" err="1">
                <a:solidFill>
                  <a:srgbClr val="0000FF"/>
                </a:solidFill>
              </a:rPr>
              <a:t>Degenerationale</a:t>
            </a:r>
            <a:r>
              <a:rPr lang="en-US" altLang="en-US" sz="1200" b="1" dirty="0">
                <a:solidFill>
                  <a:srgbClr val="0000FF"/>
                </a:solidFill>
              </a:rPr>
              <a:t> marginale Degeneration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bg1"/>
                </a:solidFill>
              </a:rPr>
              <a:t>(Alle 3)</a:t>
            </a:r>
          </a:p>
        </p:txBody>
      </p:sp>
      <p:sp>
        <p:nvSpPr>
          <p:cNvPr id="28680" name="Text Box 33">
            <a:extLst>
              <a:ext uri="{FF2B5EF4-FFF2-40B4-BE49-F238E27FC236}">
                <a16:creationId xmlns:a16="http://schemas.microsoft.com/office/drawing/2014/main" id="{41CAE932-B7E6-42F9-9995-BF8D0F6BCC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1828800"/>
            <a:ext cx="22352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FF"/>
                </a:solidFill>
              </a:rPr>
              <a:t>„Hummerklaue“</a:t>
            </a:r>
          </a:p>
        </p:txBody>
      </p:sp>
      <p:sp>
        <p:nvSpPr>
          <p:cNvPr id="28681" name="Text Box 35">
            <a:extLst>
              <a:ext uri="{FF2B5EF4-FFF2-40B4-BE49-F238E27FC236}">
                <a16:creationId xmlns:a16="http://schemas.microsoft.com/office/drawing/2014/main" id="{9A8BBD9C-5AD2-44BD-9327-F9BEE9A92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3464" y="5602069"/>
            <a:ext cx="5917069" cy="394980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0000"/>
                </a:solidFill>
              </a:rPr>
              <a:t>Dieses </a:t>
            </a:r>
            <a:r>
              <a:rPr lang="en-US" altLang="en-US" sz="1200" dirty="0" err="1">
                <a:solidFill>
                  <a:srgbClr val="FF0000"/>
                </a:solidFill>
              </a:rPr>
              <a:t>Topografiemuster</a:t>
            </a:r>
            <a:r>
              <a:rPr lang="en-US" altLang="en-US" sz="1200" dirty="0">
                <a:solidFill>
                  <a:srgbClr val="FF0000"/>
                </a:solidFill>
              </a:rPr>
              <a:t> </a:t>
            </a:r>
            <a:r>
              <a:rPr lang="en-US" altLang="en-US" sz="1200" dirty="0" err="1">
                <a:solidFill>
                  <a:srgbClr val="FF0000"/>
                </a:solidFill>
              </a:rPr>
              <a:t>bei</a:t>
            </a:r>
            <a:r>
              <a:rPr lang="en-US" altLang="en-US" sz="1200" dirty="0">
                <a:solidFill>
                  <a:srgbClr val="FF0000"/>
                </a:solidFill>
              </a:rPr>
              <a:t> PMD </a:t>
            </a:r>
            <a:r>
              <a:rPr lang="en-US" altLang="en-US" sz="1200" dirty="0" err="1">
                <a:solidFill>
                  <a:srgbClr val="FF0000"/>
                </a:solidFill>
              </a:rPr>
              <a:t>wird</a:t>
            </a:r>
            <a:r>
              <a:rPr lang="en-US" altLang="en-US" sz="1200" dirty="0">
                <a:solidFill>
                  <a:srgbClr val="FF0000"/>
                </a:solidFill>
              </a:rPr>
              <a:t> </a:t>
            </a:r>
            <a:r>
              <a:rPr lang="en-US" altLang="en-US" sz="1200" dirty="0" err="1">
                <a:solidFill>
                  <a:srgbClr val="FF0000"/>
                </a:solidFill>
              </a:rPr>
              <a:t>als</a:t>
            </a:r>
            <a:r>
              <a:rPr lang="en-US" altLang="en-US" sz="1200" dirty="0">
                <a:solidFill>
                  <a:srgbClr val="FF0000"/>
                </a:solidFill>
              </a:rPr>
              <a:t> „</a:t>
            </a:r>
            <a:r>
              <a:rPr lang="en-US" altLang="en-US" sz="1200" dirty="0" err="1">
                <a:solidFill>
                  <a:srgbClr val="FF0000"/>
                </a:solidFill>
              </a:rPr>
              <a:t>Hummerklaue</a:t>
            </a:r>
            <a:r>
              <a:rPr lang="en-US" altLang="en-US" sz="1200" dirty="0">
                <a:solidFill>
                  <a:srgbClr val="FF0000"/>
                </a:solidFill>
              </a:rPr>
              <a:t>“ </a:t>
            </a:r>
            <a:r>
              <a:rPr lang="en-US" altLang="en-US" sz="1200" dirty="0" err="1">
                <a:solidFill>
                  <a:srgbClr val="FF0000"/>
                </a:solidFill>
              </a:rPr>
              <a:t>bezeichnet</a:t>
            </a:r>
            <a:r>
              <a:rPr lang="en-US" altLang="en-US" sz="1200" dirty="0">
                <a:solidFill>
                  <a:srgbClr val="FF0000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0000"/>
                </a:solidFill>
              </a:rPr>
              <a:t>Welche anderen, ähnlichen Muster sind bei PMD ebenfalls zu beobachten?</a:t>
            </a:r>
          </a:p>
        </p:txBody>
      </p:sp>
      <p:sp>
        <p:nvSpPr>
          <p:cNvPr id="16" name="Text Box 55">
            <a:extLst>
              <a:ext uri="{FF2B5EF4-FFF2-40B4-BE49-F238E27FC236}">
                <a16:creationId xmlns:a16="http://schemas.microsoft.com/office/drawing/2014/main" id="{5051992B-6401-453C-99B4-8B416EA39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17" name="Rectangle 63">
            <a:extLst>
              <a:ext uri="{FF2B5EF4-FFF2-40B4-BE49-F238E27FC236}">
                <a16:creationId xmlns:a16="http://schemas.microsoft.com/office/drawing/2014/main" id="{AB392EE2-1A86-4CED-98A7-A06788B2B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9" name="Group 2">
            <a:extLst>
              <a:ext uri="{FF2B5EF4-FFF2-40B4-BE49-F238E27FC236}">
                <a16:creationId xmlns:a16="http://schemas.microsoft.com/office/drawing/2014/main" id="{225F2D5C-8E74-40AD-8DB0-184B0A22F8A7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2286000"/>
            <a:ext cx="2514600" cy="2438400"/>
            <a:chOff x="192" y="1440"/>
            <a:chExt cx="1584" cy="1536"/>
          </a:xfrm>
        </p:grpSpPr>
        <p:sp>
          <p:nvSpPr>
            <p:cNvPr id="29729" name="Oval 3">
              <a:extLst>
                <a:ext uri="{FF2B5EF4-FFF2-40B4-BE49-F238E27FC236}">
                  <a16:creationId xmlns:a16="http://schemas.microsoft.com/office/drawing/2014/main" id="{80F46F03-9AEB-4560-8705-B6D9C4527D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1440"/>
              <a:ext cx="1584" cy="15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9730" name="Oval 4">
              <a:extLst>
                <a:ext uri="{FF2B5EF4-FFF2-40B4-BE49-F238E27FC236}">
                  <a16:creationId xmlns:a16="http://schemas.microsoft.com/office/drawing/2014/main" id="{9FF71B20-B6A0-48D1-9227-D29B40DD25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1584"/>
              <a:ext cx="1200" cy="1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9731" name="Oval 5">
              <a:extLst>
                <a:ext uri="{FF2B5EF4-FFF2-40B4-BE49-F238E27FC236}">
                  <a16:creationId xmlns:a16="http://schemas.microsoft.com/office/drawing/2014/main" id="{953E4038-4533-417F-9A29-C7E72F5253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728"/>
              <a:ext cx="912" cy="91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9732" name="Oval 6">
              <a:extLst>
                <a:ext uri="{FF2B5EF4-FFF2-40B4-BE49-F238E27FC236}">
                  <a16:creationId xmlns:a16="http://schemas.microsoft.com/office/drawing/2014/main" id="{CCF01C36-7F68-4A1B-BB12-ABD3BABDBB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" y="1872"/>
              <a:ext cx="624" cy="62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9733" name="Line 7">
              <a:extLst>
                <a:ext uri="{FF2B5EF4-FFF2-40B4-BE49-F238E27FC236}">
                  <a16:creationId xmlns:a16="http://schemas.microsoft.com/office/drawing/2014/main" id="{B589F08D-9C77-46B4-BC10-7E3A508110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016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4" name="Line 8">
              <a:extLst>
                <a:ext uri="{FF2B5EF4-FFF2-40B4-BE49-F238E27FC236}">
                  <a16:creationId xmlns:a16="http://schemas.microsoft.com/office/drawing/2014/main" id="{E0706F02-412C-41B2-93CE-970111995B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2160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9700" name="Group 9">
            <a:extLst>
              <a:ext uri="{FF2B5EF4-FFF2-40B4-BE49-F238E27FC236}">
                <a16:creationId xmlns:a16="http://schemas.microsoft.com/office/drawing/2014/main" id="{049F29CE-6D0F-4746-9FBB-E7FE2A71DD5E}"/>
              </a:ext>
            </a:extLst>
          </p:cNvPr>
          <p:cNvGrpSpPr>
            <a:grpSpLocks/>
          </p:cNvGrpSpPr>
          <p:nvPr/>
        </p:nvGrpSpPr>
        <p:grpSpPr bwMode="auto">
          <a:xfrm>
            <a:off x="6340475" y="2286000"/>
            <a:ext cx="2514600" cy="2438400"/>
            <a:chOff x="192" y="1440"/>
            <a:chExt cx="1584" cy="1536"/>
          </a:xfrm>
        </p:grpSpPr>
        <p:sp>
          <p:nvSpPr>
            <p:cNvPr id="29723" name="Oval 10">
              <a:extLst>
                <a:ext uri="{FF2B5EF4-FFF2-40B4-BE49-F238E27FC236}">
                  <a16:creationId xmlns:a16="http://schemas.microsoft.com/office/drawing/2014/main" id="{A197DE30-3A5E-4646-9645-99B0FA3935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1440"/>
              <a:ext cx="1584" cy="15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9724" name="Oval 11">
              <a:extLst>
                <a:ext uri="{FF2B5EF4-FFF2-40B4-BE49-F238E27FC236}">
                  <a16:creationId xmlns:a16="http://schemas.microsoft.com/office/drawing/2014/main" id="{278CBB3C-AFE6-4273-BF0F-1A5A8C8875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1584"/>
              <a:ext cx="1200" cy="1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9725" name="Oval 12">
              <a:extLst>
                <a:ext uri="{FF2B5EF4-FFF2-40B4-BE49-F238E27FC236}">
                  <a16:creationId xmlns:a16="http://schemas.microsoft.com/office/drawing/2014/main" id="{7137D35E-6E82-49DA-AAE1-BD349B7C21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728"/>
              <a:ext cx="912" cy="91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9726" name="Oval 13">
              <a:extLst>
                <a:ext uri="{FF2B5EF4-FFF2-40B4-BE49-F238E27FC236}">
                  <a16:creationId xmlns:a16="http://schemas.microsoft.com/office/drawing/2014/main" id="{5E5E7150-D49B-4AA7-8A23-E3935AAF88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" y="1872"/>
              <a:ext cx="624" cy="62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9727" name="Line 14">
              <a:extLst>
                <a:ext uri="{FF2B5EF4-FFF2-40B4-BE49-F238E27FC236}">
                  <a16:creationId xmlns:a16="http://schemas.microsoft.com/office/drawing/2014/main" id="{DBE7AA0D-5EC0-4408-B043-15B2457F6D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016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8" name="Line 15">
              <a:extLst>
                <a:ext uri="{FF2B5EF4-FFF2-40B4-BE49-F238E27FC236}">
                  <a16:creationId xmlns:a16="http://schemas.microsoft.com/office/drawing/2014/main" id="{FE2A1184-3E8C-4D2B-B599-B5B17C3FD2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2160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9701" name="Group 16">
            <a:extLst>
              <a:ext uri="{FF2B5EF4-FFF2-40B4-BE49-F238E27FC236}">
                <a16:creationId xmlns:a16="http://schemas.microsoft.com/office/drawing/2014/main" id="{3088468F-6373-4E6B-BCEA-CECF91E3F185}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2286000"/>
            <a:ext cx="2514600" cy="2438400"/>
            <a:chOff x="192" y="1440"/>
            <a:chExt cx="1584" cy="1536"/>
          </a:xfrm>
        </p:grpSpPr>
        <p:sp>
          <p:nvSpPr>
            <p:cNvPr id="29717" name="Oval 17">
              <a:extLst>
                <a:ext uri="{FF2B5EF4-FFF2-40B4-BE49-F238E27FC236}">
                  <a16:creationId xmlns:a16="http://schemas.microsoft.com/office/drawing/2014/main" id="{9AA52D39-8B1C-4D4F-8DDC-BC9EA3FA0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1440"/>
              <a:ext cx="1584" cy="15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9718" name="Oval 18">
              <a:extLst>
                <a:ext uri="{FF2B5EF4-FFF2-40B4-BE49-F238E27FC236}">
                  <a16:creationId xmlns:a16="http://schemas.microsoft.com/office/drawing/2014/main" id="{4AF4EA8C-AB43-4451-B857-46CBC1EB41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1584"/>
              <a:ext cx="1200" cy="1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9719" name="Oval 19">
              <a:extLst>
                <a:ext uri="{FF2B5EF4-FFF2-40B4-BE49-F238E27FC236}">
                  <a16:creationId xmlns:a16="http://schemas.microsoft.com/office/drawing/2014/main" id="{BAC4391C-3773-4A28-AA51-2137997663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728"/>
              <a:ext cx="912" cy="91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9720" name="Oval 20">
              <a:extLst>
                <a:ext uri="{FF2B5EF4-FFF2-40B4-BE49-F238E27FC236}">
                  <a16:creationId xmlns:a16="http://schemas.microsoft.com/office/drawing/2014/main" id="{E8084748-45BB-4A73-8F6C-1E7C8FF93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" y="1872"/>
              <a:ext cx="624" cy="62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29721" name="Line 21">
              <a:extLst>
                <a:ext uri="{FF2B5EF4-FFF2-40B4-BE49-F238E27FC236}">
                  <a16:creationId xmlns:a16="http://schemas.microsoft.com/office/drawing/2014/main" id="{781F09FE-252E-4FA8-8DB1-0B6637951D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016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2" name="Line 22">
              <a:extLst>
                <a:ext uri="{FF2B5EF4-FFF2-40B4-BE49-F238E27FC236}">
                  <a16:creationId xmlns:a16="http://schemas.microsoft.com/office/drawing/2014/main" id="{D04A69C6-4A96-49D0-A85F-E516AA96FC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2160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702" name="AutoShape 23">
            <a:extLst>
              <a:ext uri="{FF2B5EF4-FFF2-40B4-BE49-F238E27FC236}">
                <a16:creationId xmlns:a16="http://schemas.microsoft.com/office/drawing/2014/main" id="{4FBFBA24-D804-4178-8485-986124759020}"/>
              </a:ext>
            </a:extLst>
          </p:cNvPr>
          <p:cNvSpPr>
            <a:spLocks noChangeArrowheads="1"/>
          </p:cNvSpPr>
          <p:nvPr/>
        </p:nvSpPr>
        <p:spPr bwMode="auto">
          <a:xfrm rot="2291041">
            <a:off x="609600" y="3048000"/>
            <a:ext cx="762000" cy="1219200"/>
          </a:xfrm>
          <a:prstGeom prst="moon">
            <a:avLst>
              <a:gd name="adj" fmla="val 55986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9703" name="AutoShape 24">
            <a:extLst>
              <a:ext uri="{FF2B5EF4-FFF2-40B4-BE49-F238E27FC236}">
                <a16:creationId xmlns:a16="http://schemas.microsoft.com/office/drawing/2014/main" id="{2627D997-29EF-4D6F-B288-4A35B860C6BE}"/>
              </a:ext>
            </a:extLst>
          </p:cNvPr>
          <p:cNvSpPr>
            <a:spLocks noChangeArrowheads="1"/>
          </p:cNvSpPr>
          <p:nvPr/>
        </p:nvSpPr>
        <p:spPr bwMode="auto">
          <a:xfrm rot="8297364">
            <a:off x="1905000" y="3048000"/>
            <a:ext cx="762000" cy="1133475"/>
          </a:xfrm>
          <a:prstGeom prst="moon">
            <a:avLst>
              <a:gd name="adj" fmla="val 57181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9704" name="AutoShape 25">
            <a:extLst>
              <a:ext uri="{FF2B5EF4-FFF2-40B4-BE49-F238E27FC236}">
                <a16:creationId xmlns:a16="http://schemas.microsoft.com/office/drawing/2014/main" id="{619153DC-7D03-4CB8-A367-24BDE82EE494}"/>
              </a:ext>
            </a:extLst>
          </p:cNvPr>
          <p:cNvSpPr>
            <a:spLocks noChangeArrowheads="1"/>
          </p:cNvSpPr>
          <p:nvPr/>
        </p:nvSpPr>
        <p:spPr bwMode="auto">
          <a:xfrm rot="2771335">
            <a:off x="6570663" y="2997200"/>
            <a:ext cx="762000" cy="1219200"/>
          </a:xfrm>
          <a:prstGeom prst="moon">
            <a:avLst>
              <a:gd name="adj" fmla="val 38366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9705" name="AutoShape 26">
            <a:extLst>
              <a:ext uri="{FF2B5EF4-FFF2-40B4-BE49-F238E27FC236}">
                <a16:creationId xmlns:a16="http://schemas.microsoft.com/office/drawing/2014/main" id="{A646CEE4-8EF5-45BC-8C4D-03227FE562FF}"/>
              </a:ext>
            </a:extLst>
          </p:cNvPr>
          <p:cNvSpPr>
            <a:spLocks noChangeArrowheads="1"/>
          </p:cNvSpPr>
          <p:nvPr/>
        </p:nvSpPr>
        <p:spPr bwMode="auto">
          <a:xfrm rot="8012581">
            <a:off x="7907338" y="3032125"/>
            <a:ext cx="762000" cy="1133475"/>
          </a:xfrm>
          <a:prstGeom prst="moon">
            <a:avLst>
              <a:gd name="adj" fmla="val 36208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9706" name="AutoShape 27">
            <a:extLst>
              <a:ext uri="{FF2B5EF4-FFF2-40B4-BE49-F238E27FC236}">
                <a16:creationId xmlns:a16="http://schemas.microsoft.com/office/drawing/2014/main" id="{C3677E45-6320-4B0E-99E4-B067044975FF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7445375" y="3619500"/>
            <a:ext cx="304800" cy="1600200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9707" name="Oval 28">
            <a:extLst>
              <a:ext uri="{FF2B5EF4-FFF2-40B4-BE49-F238E27FC236}">
                <a16:creationId xmlns:a16="http://schemas.microsoft.com/office/drawing/2014/main" id="{E9E56FCD-9516-4136-AB7C-F6EF654BB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3429000"/>
            <a:ext cx="1828800" cy="11430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9708" name="Oval 29">
            <a:extLst>
              <a:ext uri="{FF2B5EF4-FFF2-40B4-BE49-F238E27FC236}">
                <a16:creationId xmlns:a16="http://schemas.microsoft.com/office/drawing/2014/main" id="{3A9C94EE-7B84-4AB7-80B8-382152F4BB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429000"/>
            <a:ext cx="609600" cy="6096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9709" name="AutoShape 30">
            <a:extLst>
              <a:ext uri="{FF2B5EF4-FFF2-40B4-BE49-F238E27FC236}">
                <a16:creationId xmlns:a16="http://schemas.microsoft.com/office/drawing/2014/main" id="{DCA4DF33-0348-446D-BBB9-856AFE4B0DD2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219200" y="3200400"/>
            <a:ext cx="762000" cy="1981200"/>
          </a:xfrm>
          <a:prstGeom prst="moon">
            <a:avLst>
              <a:gd name="adj" fmla="val 57181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9710" name="Text Box 31">
            <a:extLst>
              <a:ext uri="{FF2B5EF4-FFF2-40B4-BE49-F238E27FC236}">
                <a16:creationId xmlns:a16="http://schemas.microsoft.com/office/drawing/2014/main" id="{FDB1DF51-CFA3-48A7-9929-42C0694431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648" y="1838484"/>
            <a:ext cx="2439987" cy="394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„</a:t>
            </a:r>
            <a:r>
              <a:rPr lang="en-US" altLang="en-US" sz="1200" b="1" dirty="0" err="1">
                <a:solidFill>
                  <a:srgbClr val="0000FF"/>
                </a:solidFill>
              </a:rPr>
              <a:t>Küssende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Tauben</a:t>
            </a:r>
            <a:r>
              <a:rPr lang="en-US" altLang="en-US" sz="1200" b="1" dirty="0">
                <a:solidFill>
                  <a:srgbClr val="0000FF"/>
                </a:solidFill>
              </a:rPr>
              <a:t>“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kissing birds</a:t>
            </a:r>
          </a:p>
        </p:txBody>
      </p:sp>
      <p:sp>
        <p:nvSpPr>
          <p:cNvPr id="29711" name="Text Box 32">
            <a:extLst>
              <a:ext uri="{FF2B5EF4-FFF2-40B4-BE49-F238E27FC236}">
                <a16:creationId xmlns:a16="http://schemas.microsoft.com/office/drawing/2014/main" id="{3B921421-0EBF-419E-8BF0-835E294AD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3875" y="1780191"/>
            <a:ext cx="2611438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„Der </a:t>
            </a:r>
            <a:r>
              <a:rPr lang="en-US" altLang="en-US" sz="1200" b="1" dirty="0" err="1">
                <a:solidFill>
                  <a:srgbClr val="0000FF"/>
                </a:solidFill>
              </a:rPr>
              <a:t>Schnurrbart</a:t>
            </a:r>
            <a:r>
              <a:rPr lang="en-US" altLang="en-US" sz="1200" b="1" dirty="0">
                <a:solidFill>
                  <a:srgbClr val="0000FF"/>
                </a:solidFill>
              </a:rPr>
              <a:t>“</a:t>
            </a:r>
          </a:p>
        </p:txBody>
      </p:sp>
      <p:sp>
        <p:nvSpPr>
          <p:cNvPr id="29712" name="Text Box 33">
            <a:extLst>
              <a:ext uri="{FF2B5EF4-FFF2-40B4-BE49-F238E27FC236}">
                <a16:creationId xmlns:a16="http://schemas.microsoft.com/office/drawing/2014/main" id="{66633FFF-30D5-40A4-91DE-EDEB94E86E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5088" y="1809998"/>
            <a:ext cx="22352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„</a:t>
            </a:r>
            <a:r>
              <a:rPr lang="en-US" altLang="en-US" sz="1200" b="1" dirty="0" err="1">
                <a:solidFill>
                  <a:srgbClr val="0000FF"/>
                </a:solidFill>
              </a:rPr>
              <a:t>Hummerzange</a:t>
            </a:r>
            <a:r>
              <a:rPr lang="en-US" altLang="en-US" sz="1200" b="1" dirty="0">
                <a:solidFill>
                  <a:srgbClr val="0000FF"/>
                </a:solidFill>
              </a:rPr>
              <a:t>“</a:t>
            </a:r>
          </a:p>
        </p:txBody>
      </p:sp>
      <p:sp>
        <p:nvSpPr>
          <p:cNvPr id="29714" name="Slide Number Placeholder 1">
            <a:extLst>
              <a:ext uri="{FF2B5EF4-FFF2-40B4-BE49-F238E27FC236}">
                <a16:creationId xmlns:a16="http://schemas.microsoft.com/office/drawing/2014/main" id="{756BF46F-2A18-4A83-8BF0-8D284FF09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D3F94BB-D4E1-4417-A570-CF7330A1A95E}" type="slidenum">
              <a:rPr lang="en-US" altLang="en-US" sz="1000" smtClean="0"/>
              <a:t>93</a:t>
            </a:fld>
            <a:endParaRPr lang="en-US" altLang="en-US" sz="1000"/>
          </a:p>
        </p:txBody>
      </p:sp>
      <p:sp>
        <p:nvSpPr>
          <p:cNvPr id="29715" name="TextBox 59">
            <a:extLst>
              <a:ext uri="{FF2B5EF4-FFF2-40B4-BE49-F238E27FC236}">
                <a16:creationId xmlns:a16="http://schemas.microsoft.com/office/drawing/2014/main" id="{F652834B-B9F0-4D90-8EFA-41A56A4C3E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813" y="4800600"/>
            <a:ext cx="3608387" cy="5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 err="1">
                <a:solidFill>
                  <a:srgbClr val="0000FF"/>
                </a:solidFill>
              </a:rPr>
              <a:t>Pellucidale</a:t>
            </a:r>
            <a:r>
              <a:rPr lang="en-US" altLang="en-US" sz="1200" b="1" dirty="0">
                <a:solidFill>
                  <a:srgbClr val="0000FF"/>
                </a:solidFill>
              </a:rPr>
              <a:t> marginale </a:t>
            </a:r>
            <a:r>
              <a:rPr lang="en-US" altLang="en-US" sz="1200" b="1" dirty="0" err="1">
                <a:solidFill>
                  <a:srgbClr val="0000FF"/>
                </a:solidFill>
              </a:rPr>
              <a:t>Degenerationale</a:t>
            </a:r>
            <a:r>
              <a:rPr lang="en-US" altLang="en-US" sz="1200" b="1" dirty="0">
                <a:solidFill>
                  <a:srgbClr val="0000FF"/>
                </a:solidFill>
              </a:rPr>
              <a:t> marginale Degeneration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(Alle 3)</a:t>
            </a:r>
          </a:p>
        </p:txBody>
      </p:sp>
      <p:sp>
        <p:nvSpPr>
          <p:cNvPr id="29716" name="Text Box 35">
            <a:extLst>
              <a:ext uri="{FF2B5EF4-FFF2-40B4-BE49-F238E27FC236}">
                <a16:creationId xmlns:a16="http://schemas.microsoft.com/office/drawing/2014/main" id="{EE8FB4AB-3A86-42EC-81B1-5146530FD1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9030" y="6397823"/>
            <a:ext cx="6545770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0000"/>
                </a:solidFill>
              </a:rPr>
              <a:t>Weitere Begriffe zur Beschreibung der Topographie bei PMD: „Der Schmetterling“; „die Träne“</a:t>
            </a:r>
          </a:p>
        </p:txBody>
      </p:sp>
      <p:sp>
        <p:nvSpPr>
          <p:cNvPr id="39" name="Text Box 55">
            <a:extLst>
              <a:ext uri="{FF2B5EF4-FFF2-40B4-BE49-F238E27FC236}">
                <a16:creationId xmlns:a16="http://schemas.microsoft.com/office/drawing/2014/main" id="{FAD034EB-3ECE-4F18-BCB9-6A57B1D4B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40" name="Text Box 35">
            <a:extLst>
              <a:ext uri="{FF2B5EF4-FFF2-40B4-BE49-F238E27FC236}">
                <a16:creationId xmlns:a16="http://schemas.microsoft.com/office/drawing/2014/main" id="{030B6A5F-3D91-4652-B924-5047DFBE6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3464" y="5602069"/>
            <a:ext cx="5917069" cy="646331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FF0000"/>
                </a:solidFill>
              </a:rPr>
              <a:t>Dieses Topografiemuster bei PMD wird als „Hummerklaue“ bezeichnet.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0000"/>
                </a:solidFill>
              </a:rPr>
              <a:t>Welche anderen, ähnlichen Muster sind bei PMD ebenfalls zu beobachten?</a:t>
            </a:r>
          </a:p>
        </p:txBody>
      </p:sp>
      <p:sp>
        <p:nvSpPr>
          <p:cNvPr id="41" name="Rectangle 63">
            <a:extLst>
              <a:ext uri="{FF2B5EF4-FFF2-40B4-BE49-F238E27FC236}">
                <a16:creationId xmlns:a16="http://schemas.microsoft.com/office/drawing/2014/main" id="{25AE3424-A96B-4A11-A08C-E441D0D37B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5">
            <a:extLst>
              <a:ext uri="{FF2B5EF4-FFF2-40B4-BE49-F238E27FC236}">
                <a16:creationId xmlns:a16="http://schemas.microsoft.com/office/drawing/2014/main" id="{989817E5-EE15-4120-80D4-582F73A178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2CF17A-AAFB-4B1C-920D-2167758E5F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167" y="2590800"/>
            <a:ext cx="6628466" cy="28194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26BFBEF-F819-43B8-8E85-01EC7AD75FA2}"/>
              </a:ext>
            </a:extLst>
          </p:cNvPr>
          <p:cNvSpPr/>
          <p:nvPr/>
        </p:nvSpPr>
        <p:spPr>
          <a:xfrm>
            <a:off x="7766844" y="2362200"/>
            <a:ext cx="462756" cy="32766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59">
            <a:extLst>
              <a:ext uri="{FF2B5EF4-FFF2-40B4-BE49-F238E27FC236}">
                <a16:creationId xmlns:a16="http://schemas.microsoft.com/office/drawing/2014/main" id="{A1F0CDC0-346E-44FA-A166-5A3BC1294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5791200"/>
            <a:ext cx="3608680" cy="394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 err="1">
                <a:solidFill>
                  <a:srgbClr val="0000FF"/>
                </a:solidFill>
              </a:rPr>
              <a:t>Pellucidale</a:t>
            </a:r>
            <a:r>
              <a:rPr lang="en-US" altLang="en-US" sz="1200" b="1" dirty="0">
                <a:solidFill>
                  <a:srgbClr val="0000FF"/>
                </a:solidFill>
              </a:rPr>
              <a:t> marginale </a:t>
            </a:r>
            <a:r>
              <a:rPr lang="en-US" altLang="en-US" sz="1200" b="1" dirty="0" err="1">
                <a:solidFill>
                  <a:srgbClr val="0000FF"/>
                </a:solidFill>
              </a:rPr>
              <a:t>Degenerationale</a:t>
            </a:r>
            <a:r>
              <a:rPr lang="en-US" altLang="en-US" sz="1200" b="1" dirty="0">
                <a:solidFill>
                  <a:srgbClr val="0000FF"/>
                </a:solidFill>
              </a:rPr>
              <a:t> marginale Degeneration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30E60F-4585-476C-970F-0373F2906BAE}"/>
              </a:ext>
            </a:extLst>
          </p:cNvPr>
          <p:cNvSpPr txBox="1"/>
          <p:nvPr/>
        </p:nvSpPr>
        <p:spPr>
          <a:xfrm>
            <a:off x="3544628" y="6400800"/>
            <a:ext cx="2544286" cy="27699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/>
              <a:t>Keine Frage – fahren Sie fort, wenn Sie bereit sind</a:t>
            </a:r>
          </a:p>
        </p:txBody>
      </p:sp>
      <p:sp>
        <p:nvSpPr>
          <p:cNvPr id="10" name="Text Box 31">
            <a:extLst>
              <a:ext uri="{FF2B5EF4-FFF2-40B4-BE49-F238E27FC236}">
                <a16:creationId xmlns:a16="http://schemas.microsoft.com/office/drawing/2014/main" id="{028792C5-DF65-47D5-9189-214DAF7170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648" y="1838484"/>
            <a:ext cx="2439987" cy="394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„</a:t>
            </a:r>
            <a:r>
              <a:rPr lang="en-US" altLang="en-US" sz="1200" b="1" dirty="0" err="1">
                <a:solidFill>
                  <a:srgbClr val="0000FF"/>
                </a:solidFill>
              </a:rPr>
              <a:t>Küssende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Tauben</a:t>
            </a:r>
            <a:r>
              <a:rPr lang="en-US" altLang="en-US" sz="1200" b="1" dirty="0">
                <a:solidFill>
                  <a:srgbClr val="0000FF"/>
                </a:solidFill>
              </a:rPr>
              <a:t>“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     kissing birds</a:t>
            </a:r>
          </a:p>
        </p:txBody>
      </p:sp>
      <p:sp>
        <p:nvSpPr>
          <p:cNvPr id="11" name="Text Box 32">
            <a:extLst>
              <a:ext uri="{FF2B5EF4-FFF2-40B4-BE49-F238E27FC236}">
                <a16:creationId xmlns:a16="http://schemas.microsoft.com/office/drawing/2014/main" id="{25126B6E-102C-4091-AFA4-D66A148AC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3875" y="1780191"/>
            <a:ext cx="2611438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„Der </a:t>
            </a:r>
            <a:r>
              <a:rPr lang="en-US" altLang="en-US" sz="1200" b="1" dirty="0" err="1">
                <a:solidFill>
                  <a:srgbClr val="0000FF"/>
                </a:solidFill>
              </a:rPr>
              <a:t>Schnurrbart</a:t>
            </a:r>
            <a:r>
              <a:rPr lang="en-US" altLang="en-US" sz="1200" b="1" dirty="0">
                <a:solidFill>
                  <a:srgbClr val="0000FF"/>
                </a:solidFill>
              </a:rPr>
              <a:t>“</a:t>
            </a: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id="{15912A02-DE81-42F1-94D0-694DE86B3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5088" y="1809998"/>
            <a:ext cx="22352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rgbClr val="0000FF"/>
                </a:solidFill>
              </a:rPr>
              <a:t>„</a:t>
            </a:r>
            <a:r>
              <a:rPr lang="en-US" altLang="en-US" sz="1200" b="1" dirty="0" err="1">
                <a:solidFill>
                  <a:srgbClr val="0000FF"/>
                </a:solidFill>
              </a:rPr>
              <a:t>Hummerzange</a:t>
            </a:r>
            <a:r>
              <a:rPr lang="en-US" altLang="en-US" sz="1200" b="1" dirty="0">
                <a:solidFill>
                  <a:srgbClr val="0000FF"/>
                </a:solidFill>
              </a:rPr>
              <a:t>“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16">
            <a:extLst>
              <a:ext uri="{FF2B5EF4-FFF2-40B4-BE49-F238E27FC236}">
                <a16:creationId xmlns:a16="http://schemas.microsoft.com/office/drawing/2014/main" id="{8C53B631-E339-4ADE-BA36-F186400D1963}"/>
              </a:ext>
            </a:extLst>
          </p:cNvPr>
          <p:cNvGrpSpPr>
            <a:grpSpLocks/>
          </p:cNvGrpSpPr>
          <p:nvPr/>
        </p:nvGrpSpPr>
        <p:grpSpPr bwMode="auto">
          <a:xfrm>
            <a:off x="3271838" y="2286000"/>
            <a:ext cx="2514600" cy="2438400"/>
            <a:chOff x="192" y="1440"/>
            <a:chExt cx="1584" cy="1536"/>
          </a:xfrm>
        </p:grpSpPr>
        <p:sp>
          <p:nvSpPr>
            <p:cNvPr id="30728" name="Oval 17">
              <a:extLst>
                <a:ext uri="{FF2B5EF4-FFF2-40B4-BE49-F238E27FC236}">
                  <a16:creationId xmlns:a16="http://schemas.microsoft.com/office/drawing/2014/main" id="{3234140B-BF0E-418E-9F48-07E6E53ECF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1440"/>
              <a:ext cx="1584" cy="15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30729" name="Oval 18">
              <a:extLst>
                <a:ext uri="{FF2B5EF4-FFF2-40B4-BE49-F238E27FC236}">
                  <a16:creationId xmlns:a16="http://schemas.microsoft.com/office/drawing/2014/main" id="{8C3C0645-F58F-473D-B2C4-2DF1E764C0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1584"/>
              <a:ext cx="1200" cy="1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30730" name="Oval 19">
              <a:extLst>
                <a:ext uri="{FF2B5EF4-FFF2-40B4-BE49-F238E27FC236}">
                  <a16:creationId xmlns:a16="http://schemas.microsoft.com/office/drawing/2014/main" id="{B62F30C5-82E2-464F-8617-9338331971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728"/>
              <a:ext cx="912" cy="91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30731" name="Oval 20">
              <a:extLst>
                <a:ext uri="{FF2B5EF4-FFF2-40B4-BE49-F238E27FC236}">
                  <a16:creationId xmlns:a16="http://schemas.microsoft.com/office/drawing/2014/main" id="{850144B4-7726-44F8-AE8A-8DE4FEE8A7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" y="1872"/>
              <a:ext cx="624" cy="62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30732" name="Line 21">
              <a:extLst>
                <a:ext uri="{FF2B5EF4-FFF2-40B4-BE49-F238E27FC236}">
                  <a16:creationId xmlns:a16="http://schemas.microsoft.com/office/drawing/2014/main" id="{C5F6559C-7DE1-42D7-AD93-CD054E8552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016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3" name="Line 22">
              <a:extLst>
                <a:ext uri="{FF2B5EF4-FFF2-40B4-BE49-F238E27FC236}">
                  <a16:creationId xmlns:a16="http://schemas.microsoft.com/office/drawing/2014/main" id="{0E652C64-B69B-455B-9FE1-0EECF995E1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2160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23" name="Text Box 33">
            <a:extLst>
              <a:ext uri="{FF2B5EF4-FFF2-40B4-BE49-F238E27FC236}">
                <a16:creationId xmlns:a16="http://schemas.microsoft.com/office/drawing/2014/main" id="{C69A1EFE-E648-48DC-A0E7-F0DA80C9A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4830763"/>
            <a:ext cx="37782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Die Topographie bei Keratokonus zeigt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FF0000"/>
                </a:solidFill>
              </a:rPr>
              <a:t>eine stärkere Krümmung der Hornhaut im unteren Bereich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CE48CC-F213-4625-A744-E3C3E815AAA9}"/>
              </a:ext>
            </a:extLst>
          </p:cNvPr>
          <p:cNvSpPr/>
          <p:nvPr/>
        </p:nvSpPr>
        <p:spPr>
          <a:xfrm>
            <a:off x="2678113" y="5044281"/>
            <a:ext cx="3778250" cy="350838"/>
          </a:xfrm>
          <a:prstGeom prst="rect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anchor="ctr"/>
          <a:lstStyle/>
          <a:p>
            <a:pPr algn="ctr" eaLnBrk="1" hangingPunct="1">
              <a:defRPr/>
            </a:pPr>
            <a:r>
              <a:rPr lang="en-US" sz="1200" dirty="0">
                <a:solidFill>
                  <a:schemeClr val="tx1"/>
                </a:solidFill>
              </a:rPr>
              <a:t>drei Wörter</a:t>
            </a:r>
          </a:p>
        </p:txBody>
      </p:sp>
      <p:sp>
        <p:nvSpPr>
          <p:cNvPr id="30725" name="Slide Number Placeholder 1">
            <a:extLst>
              <a:ext uri="{FF2B5EF4-FFF2-40B4-BE49-F238E27FC236}">
                <a16:creationId xmlns:a16="http://schemas.microsoft.com/office/drawing/2014/main" id="{B8E1042F-E129-4DA5-B0AA-CCFE28597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AB8074D-25D1-46A0-ABFC-4C507A015F35}" type="slidenum">
              <a:rPr lang="en-US" altLang="en-US" sz="1000" smtClean="0"/>
              <a:t>95</a:t>
            </a:fld>
            <a:endParaRPr lang="en-US" altLang="en-US" sz="1000"/>
          </a:p>
        </p:txBody>
      </p:sp>
      <p:sp>
        <p:nvSpPr>
          <p:cNvPr id="30727" name="Oval 28">
            <a:extLst>
              <a:ext uri="{FF2B5EF4-FFF2-40B4-BE49-F238E27FC236}">
                <a16:creationId xmlns:a16="http://schemas.microsoft.com/office/drawing/2014/main" id="{FBB7C5B5-6FFF-4B39-A21C-2D65C9287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0675" y="3657600"/>
            <a:ext cx="804863" cy="8763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4" name="Text Box 55">
            <a:extLst>
              <a:ext uri="{FF2B5EF4-FFF2-40B4-BE49-F238E27FC236}">
                <a16:creationId xmlns:a16="http://schemas.microsoft.com/office/drawing/2014/main" id="{FBF276CF-6A8A-4F06-8A31-F3389A8E3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15" name="Rectangle 63">
            <a:extLst>
              <a:ext uri="{FF2B5EF4-FFF2-40B4-BE49-F238E27FC236}">
                <a16:creationId xmlns:a16="http://schemas.microsoft.com/office/drawing/2014/main" id="{47EC1D92-834F-4403-B6D3-26ACBBD6DE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Q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7" name="Group 16">
            <a:extLst>
              <a:ext uri="{FF2B5EF4-FFF2-40B4-BE49-F238E27FC236}">
                <a16:creationId xmlns:a16="http://schemas.microsoft.com/office/drawing/2014/main" id="{A044A6A0-D22C-4323-A451-3D1AC2500A27}"/>
              </a:ext>
            </a:extLst>
          </p:cNvPr>
          <p:cNvGrpSpPr>
            <a:grpSpLocks/>
          </p:cNvGrpSpPr>
          <p:nvPr/>
        </p:nvGrpSpPr>
        <p:grpSpPr bwMode="auto">
          <a:xfrm>
            <a:off x="3271838" y="2286000"/>
            <a:ext cx="2514600" cy="2438400"/>
            <a:chOff x="192" y="1440"/>
            <a:chExt cx="1584" cy="1536"/>
          </a:xfrm>
        </p:grpSpPr>
        <p:sp>
          <p:nvSpPr>
            <p:cNvPr id="31752" name="Oval 17">
              <a:extLst>
                <a:ext uri="{FF2B5EF4-FFF2-40B4-BE49-F238E27FC236}">
                  <a16:creationId xmlns:a16="http://schemas.microsoft.com/office/drawing/2014/main" id="{9A6098E1-1F05-4A19-BF77-27867B5A64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1440"/>
              <a:ext cx="1584" cy="15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31753" name="Oval 18">
              <a:extLst>
                <a:ext uri="{FF2B5EF4-FFF2-40B4-BE49-F238E27FC236}">
                  <a16:creationId xmlns:a16="http://schemas.microsoft.com/office/drawing/2014/main" id="{77FF4C5C-A756-4804-BC04-55A4150BD3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1584"/>
              <a:ext cx="1200" cy="1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31754" name="Oval 19">
              <a:extLst>
                <a:ext uri="{FF2B5EF4-FFF2-40B4-BE49-F238E27FC236}">
                  <a16:creationId xmlns:a16="http://schemas.microsoft.com/office/drawing/2014/main" id="{258722E4-F592-4457-BECB-8C420F528F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728"/>
              <a:ext cx="912" cy="91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31755" name="Oval 20">
              <a:extLst>
                <a:ext uri="{FF2B5EF4-FFF2-40B4-BE49-F238E27FC236}">
                  <a16:creationId xmlns:a16="http://schemas.microsoft.com/office/drawing/2014/main" id="{A49979D4-FE97-4CF1-A669-E4F5EB1C95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" y="1872"/>
              <a:ext cx="624" cy="62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31756" name="Line 21">
              <a:extLst>
                <a:ext uri="{FF2B5EF4-FFF2-40B4-BE49-F238E27FC236}">
                  <a16:creationId xmlns:a16="http://schemas.microsoft.com/office/drawing/2014/main" id="{4395FBD6-F194-4154-9199-BF92E8CD02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016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57" name="Line 22">
              <a:extLst>
                <a:ext uri="{FF2B5EF4-FFF2-40B4-BE49-F238E27FC236}">
                  <a16:creationId xmlns:a16="http://schemas.microsoft.com/office/drawing/2014/main" id="{3813C330-EAE6-41EB-8FF7-8325D8950E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2160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1748" name="Oval 28">
            <a:extLst>
              <a:ext uri="{FF2B5EF4-FFF2-40B4-BE49-F238E27FC236}">
                <a16:creationId xmlns:a16="http://schemas.microsoft.com/office/drawing/2014/main" id="{8D198A81-C361-4BC6-B835-790C32170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0675" y="3657600"/>
            <a:ext cx="804863" cy="8763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1749" name="Text Box 33">
            <a:extLst>
              <a:ext uri="{FF2B5EF4-FFF2-40B4-BE49-F238E27FC236}">
                <a16:creationId xmlns:a16="http://schemas.microsoft.com/office/drawing/2014/main" id="{94D27C02-2422-4050-80BA-7CAF271354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4800600"/>
            <a:ext cx="37782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Die </a:t>
            </a:r>
            <a:r>
              <a:rPr lang="en-US" altLang="en-US" sz="1200" dirty="0" err="1"/>
              <a:t>Topographie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</a:t>
            </a:r>
            <a:r>
              <a:rPr lang="en-US" altLang="en-US" sz="1200" dirty="0" err="1"/>
              <a:t>Keratokonus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zeigt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 err="1">
                <a:solidFill>
                  <a:srgbClr val="FF0000"/>
                </a:solidFill>
              </a:rPr>
              <a:t>eine</a:t>
            </a:r>
            <a:r>
              <a:rPr lang="en-US" altLang="en-US" sz="1200" b="1" dirty="0">
                <a:solidFill>
                  <a:srgbClr val="FF0000"/>
                </a:solidFill>
              </a:rPr>
              <a:t> </a:t>
            </a:r>
            <a:r>
              <a:rPr lang="en-US" altLang="en-US" sz="1200" b="1" dirty="0" err="1">
                <a:solidFill>
                  <a:srgbClr val="FF0000"/>
                </a:solidFill>
              </a:rPr>
              <a:t>stärkere</a:t>
            </a:r>
            <a:r>
              <a:rPr lang="en-US" altLang="en-US" sz="1200" b="1" dirty="0">
                <a:solidFill>
                  <a:srgbClr val="FF0000"/>
                </a:solidFill>
              </a:rPr>
              <a:t> </a:t>
            </a:r>
            <a:r>
              <a:rPr lang="en-US" altLang="en-US" sz="1200" b="1" dirty="0" err="1">
                <a:solidFill>
                  <a:srgbClr val="FF0000"/>
                </a:solidFill>
              </a:rPr>
              <a:t>Hornhautkrümmung</a:t>
            </a:r>
            <a:r>
              <a:rPr lang="en-US" altLang="en-US" sz="1200" b="1" dirty="0">
                <a:solidFill>
                  <a:srgbClr val="FF0000"/>
                </a:solidFill>
              </a:rPr>
              <a:t> </a:t>
            </a:r>
            <a:r>
              <a:rPr lang="en-US" altLang="en-US" sz="1200" b="1" dirty="0" err="1">
                <a:solidFill>
                  <a:srgbClr val="FF0000"/>
                </a:solidFill>
              </a:rPr>
              <a:t>im</a:t>
            </a:r>
            <a:r>
              <a:rPr lang="en-US" altLang="en-US" sz="1200" b="1" dirty="0">
                <a:solidFill>
                  <a:srgbClr val="FF0000"/>
                </a:solidFill>
              </a:rPr>
              <a:t> </a:t>
            </a:r>
            <a:r>
              <a:rPr lang="en-US" altLang="en-US" sz="1200" b="1" dirty="0" err="1">
                <a:solidFill>
                  <a:srgbClr val="FF0000"/>
                </a:solidFill>
              </a:rPr>
              <a:t>unteren</a:t>
            </a:r>
            <a:r>
              <a:rPr lang="en-US" altLang="en-US" sz="1200" b="1" dirty="0">
                <a:solidFill>
                  <a:srgbClr val="FF0000"/>
                </a:solidFill>
              </a:rPr>
              <a:t> </a:t>
            </a:r>
            <a:r>
              <a:rPr lang="en-US" altLang="en-US" sz="1200" b="1" dirty="0" err="1">
                <a:solidFill>
                  <a:srgbClr val="FF0000"/>
                </a:solidFill>
              </a:rPr>
              <a:t>Bereich</a:t>
            </a:r>
            <a:endParaRPr lang="en-US" altLang="en-US" sz="1200" b="1" dirty="0">
              <a:solidFill>
                <a:srgbClr val="FF0000"/>
              </a:solidFill>
            </a:endParaRPr>
          </a:p>
        </p:txBody>
      </p:sp>
      <p:sp>
        <p:nvSpPr>
          <p:cNvPr id="31750" name="Slide Number Placeholder 1">
            <a:extLst>
              <a:ext uri="{FF2B5EF4-FFF2-40B4-BE49-F238E27FC236}">
                <a16:creationId xmlns:a16="http://schemas.microsoft.com/office/drawing/2014/main" id="{00798D97-6BB6-41B8-B2E3-189DE2BA6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5F9474B-485A-43AF-94C3-119A296AB5C7}" type="slidenum">
              <a:rPr lang="en-US" altLang="en-US" sz="1000" smtClean="0"/>
              <a:t>96</a:t>
            </a:fld>
            <a:endParaRPr lang="en-US" altLang="en-US" sz="1000"/>
          </a:p>
        </p:txBody>
      </p:sp>
      <p:sp>
        <p:nvSpPr>
          <p:cNvPr id="14" name="Text Box 55">
            <a:extLst>
              <a:ext uri="{FF2B5EF4-FFF2-40B4-BE49-F238E27FC236}">
                <a16:creationId xmlns:a16="http://schemas.microsoft.com/office/drawing/2014/main" id="{E0EC92CF-83DE-47C5-B67E-24AED9983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15" name="Rectangle 63">
            <a:extLst>
              <a:ext uri="{FF2B5EF4-FFF2-40B4-BE49-F238E27FC236}">
                <a16:creationId xmlns:a16="http://schemas.microsoft.com/office/drawing/2014/main" id="{1DF30498-DCEA-4C8E-B6D3-C41BFEAFB5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ext Box 33">
            <a:extLst>
              <a:ext uri="{FF2B5EF4-FFF2-40B4-BE49-F238E27FC236}">
                <a16:creationId xmlns:a16="http://schemas.microsoft.com/office/drawing/2014/main" id="{351CFF97-A288-4729-B77F-B65B8C3EC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4937125"/>
            <a:ext cx="37782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Die </a:t>
            </a:r>
            <a:r>
              <a:rPr lang="en-US" altLang="en-US" sz="1200" dirty="0" err="1"/>
              <a:t>Topographie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</a:t>
            </a:r>
            <a:r>
              <a:rPr lang="en-US" altLang="en-US" sz="1200" dirty="0" err="1"/>
              <a:t>Keratokonus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zeigt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 err="1">
                <a:solidFill>
                  <a:srgbClr val="FF0000"/>
                </a:solidFill>
              </a:rPr>
              <a:t>eine</a:t>
            </a:r>
            <a:r>
              <a:rPr lang="en-US" altLang="en-US" sz="1200" b="1" dirty="0">
                <a:solidFill>
                  <a:srgbClr val="FF0000"/>
                </a:solidFill>
              </a:rPr>
              <a:t> </a:t>
            </a:r>
            <a:r>
              <a:rPr lang="en-US" altLang="en-US" sz="1200" b="1" dirty="0" err="1">
                <a:solidFill>
                  <a:srgbClr val="FF0000"/>
                </a:solidFill>
              </a:rPr>
              <a:t>stärkere</a:t>
            </a:r>
            <a:r>
              <a:rPr lang="en-US" altLang="en-US" sz="1200" b="1" dirty="0">
                <a:solidFill>
                  <a:srgbClr val="FF0000"/>
                </a:solidFill>
              </a:rPr>
              <a:t> </a:t>
            </a:r>
            <a:r>
              <a:rPr lang="en-US" altLang="en-US" sz="1200" b="1" dirty="0" err="1">
                <a:solidFill>
                  <a:srgbClr val="FF0000"/>
                </a:solidFill>
              </a:rPr>
              <a:t>Krümmung</a:t>
            </a:r>
            <a:r>
              <a:rPr lang="en-US" altLang="en-US" sz="1200" b="1" dirty="0">
                <a:solidFill>
                  <a:srgbClr val="FF0000"/>
                </a:solidFill>
              </a:rPr>
              <a:t> der </a:t>
            </a:r>
            <a:r>
              <a:rPr lang="en-US" altLang="en-US" sz="1200" b="1" dirty="0" err="1">
                <a:solidFill>
                  <a:srgbClr val="FF0000"/>
                </a:solidFill>
              </a:rPr>
              <a:t>Hornhaut</a:t>
            </a:r>
            <a:r>
              <a:rPr lang="en-US" altLang="en-US" sz="1200" b="1" dirty="0">
                <a:solidFill>
                  <a:srgbClr val="FF0000"/>
                </a:solidFill>
              </a:rPr>
              <a:t> </a:t>
            </a:r>
            <a:r>
              <a:rPr lang="en-US" altLang="en-US" sz="1200" b="1" dirty="0" err="1">
                <a:solidFill>
                  <a:srgbClr val="FF0000"/>
                </a:solidFill>
              </a:rPr>
              <a:t>im</a:t>
            </a:r>
            <a:r>
              <a:rPr lang="en-US" altLang="en-US" sz="1200" b="1" dirty="0">
                <a:solidFill>
                  <a:srgbClr val="FF0000"/>
                </a:solidFill>
              </a:rPr>
              <a:t> </a:t>
            </a:r>
            <a:r>
              <a:rPr lang="en-US" altLang="en-US" sz="1200" b="1" dirty="0" err="1">
                <a:solidFill>
                  <a:srgbClr val="FF0000"/>
                </a:solidFill>
              </a:rPr>
              <a:t>unteren</a:t>
            </a:r>
            <a:r>
              <a:rPr lang="en-US" altLang="en-US" sz="1200" b="1" dirty="0">
                <a:solidFill>
                  <a:srgbClr val="FF0000"/>
                </a:solidFill>
              </a:rPr>
              <a:t> </a:t>
            </a:r>
            <a:r>
              <a:rPr lang="en-US" altLang="en-US" sz="1200" b="1" dirty="0" err="1">
                <a:solidFill>
                  <a:srgbClr val="FF0000"/>
                </a:solidFill>
              </a:rPr>
              <a:t>Bereich</a:t>
            </a:r>
            <a:endParaRPr lang="en-US" altLang="en-US" sz="1200" b="1" dirty="0">
              <a:solidFill>
                <a:srgbClr val="FF0000"/>
              </a:solidFill>
            </a:endParaRPr>
          </a:p>
        </p:txBody>
      </p:sp>
      <p:pic>
        <p:nvPicPr>
          <p:cNvPr id="36869" name="Picture 1">
            <a:extLst>
              <a:ext uri="{FF2B5EF4-FFF2-40B4-BE49-F238E27FC236}">
                <a16:creationId xmlns:a16="http://schemas.microsoft.com/office/drawing/2014/main" id="{3B0DF9DF-28AA-4970-B1C6-7E4514173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371600"/>
            <a:ext cx="3460750" cy="343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5">
            <a:extLst>
              <a:ext uri="{FF2B5EF4-FFF2-40B4-BE49-F238E27FC236}">
                <a16:creationId xmlns:a16="http://schemas.microsoft.com/office/drawing/2014/main" id="{1F49CF25-3FDA-49CB-B2B3-316351979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2A5612-4D03-423E-9916-A9EE63E3B2D9}"/>
              </a:ext>
            </a:extLst>
          </p:cNvPr>
          <p:cNvSpPr txBox="1"/>
          <p:nvPr/>
        </p:nvSpPr>
        <p:spPr>
          <a:xfrm>
            <a:off x="3544628" y="6400800"/>
            <a:ext cx="2544286" cy="27699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/>
              <a:t>Keine Frage – fahren Sie fort, wenn Sie bereit sind</a:t>
            </a:r>
          </a:p>
        </p:txBody>
      </p:sp>
      <p:sp>
        <p:nvSpPr>
          <p:cNvPr id="9" name="Rectangle 63">
            <a:extLst>
              <a:ext uri="{FF2B5EF4-FFF2-40B4-BE49-F238E27FC236}">
                <a16:creationId xmlns:a16="http://schemas.microsoft.com/office/drawing/2014/main" id="{D094DD29-982A-4E65-9087-A607B8BAE1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5">
            <a:extLst>
              <a:ext uri="{FF2B5EF4-FFF2-40B4-BE49-F238E27FC236}">
                <a16:creationId xmlns:a16="http://schemas.microsoft.com/office/drawing/2014/main" id="{B9B26F59-486C-4FB8-A0C9-5C885F13C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3775" y="5334000"/>
            <a:ext cx="327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/>
              <a:t>?</a:t>
            </a:r>
          </a:p>
        </p:txBody>
      </p:sp>
      <p:sp>
        <p:nvSpPr>
          <p:cNvPr id="32771" name="TextBox 6">
            <a:extLst>
              <a:ext uri="{FF2B5EF4-FFF2-40B4-BE49-F238E27FC236}">
                <a16:creationId xmlns:a16="http://schemas.microsoft.com/office/drawing/2014/main" id="{C59C5604-8894-4A2A-89AC-A03F6953CC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0163" y="5334000"/>
            <a:ext cx="3254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/>
              <a:t>?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A6C2B7E-C4BE-4A99-8BBB-0E413E682EBB}"/>
              </a:ext>
            </a:extLst>
          </p:cNvPr>
          <p:cNvSpPr/>
          <p:nvPr/>
        </p:nvSpPr>
        <p:spPr>
          <a:xfrm>
            <a:off x="1050925" y="2057400"/>
            <a:ext cx="2743200" cy="2667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0F0BB0D-C4FA-4840-901C-3BE8AD442EE8}"/>
              </a:ext>
            </a:extLst>
          </p:cNvPr>
          <p:cNvSpPr/>
          <p:nvPr/>
        </p:nvSpPr>
        <p:spPr>
          <a:xfrm>
            <a:off x="1973263" y="2133600"/>
            <a:ext cx="898525" cy="12954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E2E1476-36F9-46A2-8BEA-5AC8922D56CD}"/>
              </a:ext>
            </a:extLst>
          </p:cNvPr>
          <p:cNvSpPr/>
          <p:nvPr/>
        </p:nvSpPr>
        <p:spPr>
          <a:xfrm>
            <a:off x="1973263" y="3284538"/>
            <a:ext cx="898525" cy="12954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16AEA20-07C4-4DBD-B711-D0B7EDCF20B5}"/>
              </a:ext>
            </a:extLst>
          </p:cNvPr>
          <p:cNvSpPr/>
          <p:nvPr/>
        </p:nvSpPr>
        <p:spPr>
          <a:xfrm rot="5400000">
            <a:off x="1946276" y="2636837"/>
            <a:ext cx="952500" cy="47942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298A3A7-0F24-4CF6-A3CE-67574752614C}"/>
              </a:ext>
            </a:extLst>
          </p:cNvPr>
          <p:cNvSpPr/>
          <p:nvPr/>
        </p:nvSpPr>
        <p:spPr>
          <a:xfrm rot="5400000">
            <a:off x="1946276" y="3589337"/>
            <a:ext cx="952500" cy="47942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3E13E59-CCA8-4351-BBAA-0BB61693EB1E}"/>
              </a:ext>
            </a:extLst>
          </p:cNvPr>
          <p:cNvSpPr/>
          <p:nvPr/>
        </p:nvSpPr>
        <p:spPr>
          <a:xfrm>
            <a:off x="5181600" y="2057400"/>
            <a:ext cx="2743200" cy="2667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F132561-0715-41E8-982B-B7401B3C9FF1}"/>
              </a:ext>
            </a:extLst>
          </p:cNvPr>
          <p:cNvSpPr/>
          <p:nvPr/>
        </p:nvSpPr>
        <p:spPr>
          <a:xfrm>
            <a:off x="5878513" y="3611563"/>
            <a:ext cx="1360487" cy="11430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817FF35-0DCF-445A-B71B-B43C07C0A7C3}"/>
              </a:ext>
            </a:extLst>
          </p:cNvPr>
          <p:cNvSpPr/>
          <p:nvPr/>
        </p:nvSpPr>
        <p:spPr>
          <a:xfrm>
            <a:off x="6024563" y="3721100"/>
            <a:ext cx="1057275" cy="6540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Text Box 55">
            <a:extLst>
              <a:ext uri="{FF2B5EF4-FFF2-40B4-BE49-F238E27FC236}">
                <a16:creationId xmlns:a16="http://schemas.microsoft.com/office/drawing/2014/main" id="{FB08D7A2-1FD1-41EA-8639-870D6139C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0B5D94-7862-4FBF-8571-089C8556A625}"/>
              </a:ext>
            </a:extLst>
          </p:cNvPr>
          <p:cNvSpPr txBox="1"/>
          <p:nvPr/>
        </p:nvSpPr>
        <p:spPr>
          <a:xfrm>
            <a:off x="3633280" y="5955268"/>
            <a:ext cx="1877438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/>
              <a:t>Was ist das?</a:t>
            </a:r>
          </a:p>
        </p:txBody>
      </p:sp>
      <p:sp>
        <p:nvSpPr>
          <p:cNvPr id="22" name="Rectangle 63">
            <a:extLst>
              <a:ext uri="{FF2B5EF4-FFF2-40B4-BE49-F238E27FC236}">
                <a16:creationId xmlns:a16="http://schemas.microsoft.com/office/drawing/2014/main" id="{6EC76F04-8863-4765-85F7-F07F83C4A9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F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5">
            <a:extLst>
              <a:ext uri="{FF2B5EF4-FFF2-40B4-BE49-F238E27FC236}">
                <a16:creationId xmlns:a16="http://schemas.microsoft.com/office/drawing/2014/main" id="{EA31EA0A-8588-4961-BA94-3923575B9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5334000"/>
            <a:ext cx="3016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Astigmatismus mit der Regel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3A7E03E-930F-4BCC-BF95-0D7BBCA076B0}"/>
              </a:ext>
            </a:extLst>
          </p:cNvPr>
          <p:cNvSpPr/>
          <p:nvPr/>
        </p:nvSpPr>
        <p:spPr>
          <a:xfrm>
            <a:off x="1050925" y="2057400"/>
            <a:ext cx="2743200" cy="2667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1C5389C-ECE8-479E-839A-E88873E62DA0}"/>
              </a:ext>
            </a:extLst>
          </p:cNvPr>
          <p:cNvSpPr/>
          <p:nvPr/>
        </p:nvSpPr>
        <p:spPr>
          <a:xfrm>
            <a:off x="1973263" y="2133600"/>
            <a:ext cx="898525" cy="12954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600381A-C384-40F9-A6A8-4C060DA28FCE}"/>
              </a:ext>
            </a:extLst>
          </p:cNvPr>
          <p:cNvSpPr/>
          <p:nvPr/>
        </p:nvSpPr>
        <p:spPr>
          <a:xfrm>
            <a:off x="1973263" y="3284538"/>
            <a:ext cx="898525" cy="12954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0453C2F-7639-4AAE-B310-94E48E6212FC}"/>
              </a:ext>
            </a:extLst>
          </p:cNvPr>
          <p:cNvSpPr/>
          <p:nvPr/>
        </p:nvSpPr>
        <p:spPr>
          <a:xfrm rot="5400000">
            <a:off x="1946276" y="2636837"/>
            <a:ext cx="952500" cy="47942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A6AEE06-D49F-48EB-91DC-4FC3FF1A76BB}"/>
              </a:ext>
            </a:extLst>
          </p:cNvPr>
          <p:cNvSpPr/>
          <p:nvPr/>
        </p:nvSpPr>
        <p:spPr>
          <a:xfrm rot="5400000">
            <a:off x="1946276" y="3589337"/>
            <a:ext cx="952500" cy="47942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3800" name="TextBox 6">
            <a:extLst>
              <a:ext uri="{FF2B5EF4-FFF2-40B4-BE49-F238E27FC236}">
                <a16:creationId xmlns:a16="http://schemas.microsoft.com/office/drawing/2014/main" id="{E4917428-1856-46CB-B3A5-7308C6A524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3800" y="5334000"/>
            <a:ext cx="6842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/>
              <a:t>KCN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4B2731C-ADFC-4DEC-AE7A-E538E1DCCA72}"/>
              </a:ext>
            </a:extLst>
          </p:cNvPr>
          <p:cNvSpPr/>
          <p:nvPr/>
        </p:nvSpPr>
        <p:spPr>
          <a:xfrm>
            <a:off x="5181600" y="2057400"/>
            <a:ext cx="2743200" cy="2667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10B4F1A-5400-4F5E-9297-225F54345F23}"/>
              </a:ext>
            </a:extLst>
          </p:cNvPr>
          <p:cNvSpPr/>
          <p:nvPr/>
        </p:nvSpPr>
        <p:spPr>
          <a:xfrm>
            <a:off x="5878513" y="3611563"/>
            <a:ext cx="1360487" cy="11430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A195EA1-8B19-4B05-9DEB-F53E495F7842}"/>
              </a:ext>
            </a:extLst>
          </p:cNvPr>
          <p:cNvSpPr/>
          <p:nvPr/>
        </p:nvSpPr>
        <p:spPr>
          <a:xfrm>
            <a:off x="6024563" y="3721100"/>
            <a:ext cx="1057275" cy="6540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Text Box 55">
            <a:extLst>
              <a:ext uri="{FF2B5EF4-FFF2-40B4-BE49-F238E27FC236}">
                <a16:creationId xmlns:a16="http://schemas.microsoft.com/office/drawing/2014/main" id="{FDEDC5CA-E0D6-4130-9143-8C637EF265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925" y="272534"/>
            <a:ext cx="2044149" cy="369332"/>
          </a:xfrm>
          <a:prstGeom prst="rect">
            <a:avLst/>
          </a:prstGeom>
          <a:solidFill>
            <a:srgbClr val="FFCC99"/>
          </a:solidFill>
          <a:ln w="9525">
            <a:solidFill>
              <a:srgbClr val="A6A325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Hornhautektasien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DE07CDB-B644-4822-AD40-1551DD9E013B}"/>
              </a:ext>
            </a:extLst>
          </p:cNvPr>
          <p:cNvSpPr txBox="1"/>
          <p:nvPr/>
        </p:nvSpPr>
        <p:spPr>
          <a:xfrm>
            <a:off x="3633280" y="5955268"/>
            <a:ext cx="1877438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/>
              <a:t>Was ist das?</a:t>
            </a:r>
          </a:p>
        </p:txBody>
      </p:sp>
      <p:sp>
        <p:nvSpPr>
          <p:cNvPr id="23" name="Rectangle 63">
            <a:extLst>
              <a:ext uri="{FF2B5EF4-FFF2-40B4-BE49-F238E27FC236}">
                <a16:creationId xmlns:a16="http://schemas.microsoft.com/office/drawing/2014/main" id="{E8F72857-9764-4AF4-A3E3-273F1B60A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2238"/>
            <a:ext cx="75438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solidFill>
                  <a:schemeClr val="tx2"/>
                </a:solidFill>
              </a:rPr>
              <a:t>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0</TotalTime>
  <Words>11706</Words>
  <Application>Microsoft Office PowerPoint</Application>
  <PresentationFormat>Bildschirmpräsentation (4:3)</PresentationFormat>
  <Paragraphs>3486</Paragraphs>
  <Slides>109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109</vt:i4>
      </vt:variant>
    </vt:vector>
  </HeadingPairs>
  <TitlesOfParts>
    <vt:vector size="113" baseType="lpstr">
      <vt:lpstr>Arial</vt:lpstr>
      <vt:lpstr>Calibri</vt:lpstr>
      <vt:lpstr>Wingdings</vt:lpstr>
      <vt:lpstr>Network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LSU Ophthalmology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</dc:title>
  <dc:creator>Steven B. Flynn</dc:creator>
  <cp:keywords>, docId:7716D22D06BF05F7F8EAAF3D8BCC151D</cp:keywords>
  <cp:lastModifiedBy>Assaf Abdelrahman</cp:lastModifiedBy>
  <cp:revision>83</cp:revision>
  <dcterms:created xsi:type="dcterms:W3CDTF">2008-09-06T19:35:36Z</dcterms:created>
  <dcterms:modified xsi:type="dcterms:W3CDTF">2026-08-06T13:56:26Z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a375977-6a8b-49f8-8232-e8eaac98c745_Enabled">
    <vt:lpwstr>true</vt:lpwstr>
  </property>
  <property fmtid="{D5CDD505-2E9C-101B-9397-08002B2CF9AE}" pid="3" name="MSIP_Label_da375977-6a8b-49f8-8232-e8eaac98c745_SetDate">
    <vt:lpwstr>2026-07-01T12:42:18Z</vt:lpwstr>
  </property>
  <property fmtid="{D5CDD505-2E9C-101B-9397-08002B2CF9AE}" pid="4" name="MSIP_Label_da375977-6a8b-49f8-8232-e8eaac98c745_Method">
    <vt:lpwstr>Standard</vt:lpwstr>
  </property>
  <property fmtid="{D5CDD505-2E9C-101B-9397-08002B2CF9AE}" pid="5" name="MSIP_Label_da375977-6a8b-49f8-8232-e8eaac98c745_Name">
    <vt:lpwstr>Intern</vt:lpwstr>
  </property>
  <property fmtid="{D5CDD505-2E9C-101B-9397-08002B2CF9AE}" pid="6" name="MSIP_Label_da375977-6a8b-49f8-8232-e8eaac98c745_SiteId">
    <vt:lpwstr>f3391131-35b6-4b9b-a8e1-f1c8b620c044</vt:lpwstr>
  </property>
  <property fmtid="{D5CDD505-2E9C-101B-9397-08002B2CF9AE}" pid="7" name="MSIP_Label_da375977-6a8b-49f8-8232-e8eaac98c745_ActionId">
    <vt:lpwstr>7abc2f69-15b2-4704-8a1b-bec28ba27fbe</vt:lpwstr>
  </property>
  <property fmtid="{D5CDD505-2E9C-101B-9397-08002B2CF9AE}" pid="8" name="MSIP_Label_da375977-6a8b-49f8-8232-e8eaac98c745_ContentBits">
    <vt:lpwstr>0</vt:lpwstr>
  </property>
  <property fmtid="{D5CDD505-2E9C-101B-9397-08002B2CF9AE}" pid="9" name="MSIP_Label_da375977-6a8b-49f8-8232-e8eaac98c745_Tag">
    <vt:lpwstr>10, 3, 0, 1</vt:lpwstr>
  </property>
</Properties>
</file>